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13">
  <p:sldMasterIdLst>
    <p:sldMasterId id="2147483648" r:id="rId1"/>
  </p:sldMasterIdLst>
  <p:notesMasterIdLst>
    <p:notesMasterId r:id="rId55"/>
  </p:notesMasterIdLst>
  <p:handoutMasterIdLst>
    <p:handoutMasterId r:id="rId56"/>
  </p:handoutMasterIdLst>
  <p:sldIdLst>
    <p:sldId id="624" r:id="rId2"/>
    <p:sldId id="682" r:id="rId3"/>
    <p:sldId id="628" r:id="rId4"/>
    <p:sldId id="629" r:id="rId5"/>
    <p:sldId id="652" r:id="rId6"/>
    <p:sldId id="633" r:id="rId7"/>
    <p:sldId id="634" r:id="rId8"/>
    <p:sldId id="631" r:id="rId9"/>
    <p:sldId id="686" r:id="rId10"/>
    <p:sldId id="632" r:id="rId11"/>
    <p:sldId id="635" r:id="rId12"/>
    <p:sldId id="636" r:id="rId13"/>
    <p:sldId id="637" r:id="rId14"/>
    <p:sldId id="639" r:id="rId15"/>
    <p:sldId id="638" r:id="rId16"/>
    <p:sldId id="669" r:id="rId17"/>
    <p:sldId id="670" r:id="rId18"/>
    <p:sldId id="671" r:id="rId19"/>
    <p:sldId id="675" r:id="rId20"/>
    <p:sldId id="679" r:id="rId21"/>
    <p:sldId id="677" r:id="rId22"/>
    <p:sldId id="678" r:id="rId23"/>
    <p:sldId id="687" r:id="rId24"/>
    <p:sldId id="680" r:id="rId25"/>
    <p:sldId id="689" r:id="rId26"/>
    <p:sldId id="690" r:id="rId27"/>
    <p:sldId id="641" r:id="rId28"/>
    <p:sldId id="655" r:id="rId29"/>
    <p:sldId id="656" r:id="rId30"/>
    <p:sldId id="683" r:id="rId31"/>
    <p:sldId id="643" r:id="rId32"/>
    <p:sldId id="657" r:id="rId33"/>
    <p:sldId id="658" r:id="rId34"/>
    <p:sldId id="684" r:id="rId35"/>
    <p:sldId id="642" r:id="rId36"/>
    <p:sldId id="659" r:id="rId37"/>
    <p:sldId id="660" r:id="rId38"/>
    <p:sldId id="644" r:id="rId39"/>
    <p:sldId id="661" r:id="rId40"/>
    <p:sldId id="662" r:id="rId41"/>
    <p:sldId id="645" r:id="rId42"/>
    <p:sldId id="663" r:id="rId43"/>
    <p:sldId id="664" r:id="rId44"/>
    <p:sldId id="640" r:id="rId45"/>
    <p:sldId id="665" r:id="rId46"/>
    <p:sldId id="666" r:id="rId47"/>
    <p:sldId id="646" r:id="rId48"/>
    <p:sldId id="667" r:id="rId49"/>
    <p:sldId id="668" r:id="rId50"/>
    <p:sldId id="647" r:id="rId51"/>
    <p:sldId id="672" r:id="rId52"/>
    <p:sldId id="673" r:id="rId53"/>
    <p:sldId id="685" r:id="rId54"/>
  </p:sldIdLst>
  <p:sldSz cx="9144000" cy="6858000" type="screen4x3"/>
  <p:notesSz cx="6797675" cy="9926638"/>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358">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uise Lodenkemper" initials="LL" lastIdx="1" clrIdx="0">
    <p:extLst/>
  </p:cmAuthor>
  <p:cmAuthor id="2" name="Karl Reinecke" initials="KR"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CD"/>
    <a:srgbClr val="FFFFCC"/>
    <a:srgbClr val="FF5050"/>
    <a:srgbClr val="CC6600"/>
    <a:srgbClr val="FFCC66"/>
    <a:srgbClr val="336699"/>
    <a:srgbClr val="00FF00"/>
    <a:srgbClr val="A4B16F"/>
    <a:srgbClr val="006699"/>
    <a:srgbClr val="2D4E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16" autoAdjust="0"/>
    <p:restoredTop sz="79686" autoAdjust="0"/>
  </p:normalViewPr>
  <p:slideViewPr>
    <p:cSldViewPr snapToGrid="0" snapToObjects="1">
      <p:cViewPr varScale="1">
        <p:scale>
          <a:sx n="77" d="100"/>
          <a:sy n="77" d="100"/>
        </p:scale>
        <p:origin x="720" y="54"/>
      </p:cViewPr>
      <p:guideLst>
        <p:guide orient="horz" pos="2358"/>
        <p:guide pos="2880"/>
      </p:guideLst>
    </p:cSldViewPr>
  </p:slideViewPr>
  <p:notesTextViewPr>
    <p:cViewPr>
      <p:scale>
        <a:sx n="100" d="100"/>
        <a:sy n="100" d="100"/>
      </p:scale>
      <p:origin x="0" y="0"/>
    </p:cViewPr>
  </p:notesTextViewPr>
  <p:sorterViewPr>
    <p:cViewPr varScale="1">
      <p:scale>
        <a:sx n="1" d="1"/>
        <a:sy n="1" d="1"/>
      </p:scale>
      <p:origin x="0" y="-1349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60F72EB-F475-488A-813D-F25828B3EDE7}" type="datetimeFigureOut">
              <a:rPr lang="en-GB" smtClean="0"/>
              <a:t>17/07/2018</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9FBA6AD-0FD0-4F5A-BB8F-7B33CBC07824}" type="slidenum">
              <a:rPr lang="en-GB" smtClean="0"/>
              <a:t>‹#›</a:t>
            </a:fld>
            <a:endParaRPr lang="en-GB"/>
          </a:p>
        </p:txBody>
      </p:sp>
    </p:spTree>
    <p:extLst>
      <p:ext uri="{BB962C8B-B14F-4D97-AF65-F5344CB8AC3E}">
        <p14:creationId xmlns:p14="http://schemas.microsoft.com/office/powerpoint/2010/main" val="40176350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4C730471-F76F-4CDC-8902-189038F7F663}" type="datetimeFigureOut">
              <a:rPr lang="en-US" altLang="en-US"/>
              <a:pPr>
                <a:defRPr/>
              </a:pPr>
              <a:t>7/17/2018</a:t>
            </a:fld>
            <a:endParaRPr lang="en-US" altLang="en-US"/>
          </a:p>
        </p:txBody>
      </p:sp>
      <p:sp>
        <p:nvSpPr>
          <p:cNvPr id="1434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A888FDF-E2C3-40CF-B2AD-C7A2C5FDBFEA}" type="slidenum">
              <a:rPr lang="en-US" altLang="en-US"/>
              <a:pPr>
                <a:defRPr/>
              </a:pPr>
              <a:t>‹#›</a:t>
            </a:fld>
            <a:endParaRPr lang="en-US" altLang="en-US"/>
          </a:p>
        </p:txBody>
      </p:sp>
    </p:spTree>
    <p:extLst>
      <p:ext uri="{BB962C8B-B14F-4D97-AF65-F5344CB8AC3E}">
        <p14:creationId xmlns:p14="http://schemas.microsoft.com/office/powerpoint/2010/main" val="24485897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88394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itchFamily="34" charset="-128"/>
              </a:rPr>
              <a:t>Erik and team to present the methodology</a:t>
            </a:r>
            <a:r>
              <a:rPr lang="en-US" altLang="en-US" baseline="0" dirty="0">
                <a:ea typeface="ＭＳ Ｐゴシック" pitchFamily="34" charset="-128"/>
              </a:rPr>
              <a:t> used for scenario evaluation</a:t>
            </a:r>
            <a:endParaRPr lang="en-US" altLang="en-US" dirty="0">
              <a:ea typeface="ＭＳ Ｐゴシック" pitchFamily="34" charset="-128"/>
            </a:endParaRPr>
          </a:p>
        </p:txBody>
      </p:sp>
    </p:spTree>
    <p:extLst>
      <p:ext uri="{BB962C8B-B14F-4D97-AF65-F5344CB8AC3E}">
        <p14:creationId xmlns:p14="http://schemas.microsoft.com/office/powerpoint/2010/main" val="22098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Status Quo report defined the Wetland Regions within the study area according to the spatial framework of Ecoregions. Nested within Wetland Regions are the Wetland Resource Units, defined by vegetation type and </a:t>
            </a:r>
            <a:r>
              <a:rPr lang="en-US" dirty="0" err="1"/>
              <a:t>Hydrogeomorphic</a:t>
            </a:r>
            <a:r>
              <a:rPr lang="en-US" dirty="0"/>
              <a:t> (HGM) unit and </a:t>
            </a:r>
            <a:r>
              <a:rPr lang="en-US" dirty="0" err="1"/>
              <a:t>prioritised</a:t>
            </a:r>
            <a:r>
              <a:rPr lang="en-US" dirty="0"/>
              <a:t> according to Ecological Importance and Ecosystem Services. As the HGM unit is defined by landform it is important to understand the location of a wetland in the landscape and the underlying geological controls.</a:t>
            </a:r>
          </a:p>
          <a:p>
            <a:r>
              <a:rPr lang="en-US" dirty="0"/>
              <a:t>From an RDM perspective, important wetlands include those that have both ecological importance for the maintenance of biodiversity ecosystem integrity, as well as those that provide ecosystem services. In terms of ecosystem services, wetland </a:t>
            </a:r>
            <a:r>
              <a:rPr lang="en-US" dirty="0" err="1"/>
              <a:t>prioritisation</a:t>
            </a:r>
            <a:r>
              <a:rPr lang="en-US" dirty="0"/>
              <a:t> needs to consider both the ability of a wetland to provide services as well as the demand for such services within the catchment. These two aspects define the importance of wetlands in terms of ecosystem services.</a:t>
            </a:r>
            <a:endParaRPr lang="en-ZA"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4</a:t>
            </a:fld>
            <a:endParaRPr lang="en-US" altLang="en-US"/>
          </a:p>
        </p:txBody>
      </p:sp>
    </p:spTree>
    <p:extLst>
      <p:ext uri="{BB962C8B-B14F-4D97-AF65-F5344CB8AC3E}">
        <p14:creationId xmlns:p14="http://schemas.microsoft.com/office/powerpoint/2010/main" val="594661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itchFamily="34" charset="-128"/>
              </a:rPr>
              <a:t>Erik and team to present the methodology</a:t>
            </a:r>
            <a:r>
              <a:rPr lang="en-US" altLang="en-US" baseline="0" dirty="0">
                <a:ea typeface="ＭＳ Ｐゴシック" pitchFamily="34" charset="-128"/>
              </a:rPr>
              <a:t> used for scenario evaluation</a:t>
            </a:r>
            <a:endParaRPr lang="en-US" altLang="en-US" dirty="0">
              <a:ea typeface="ＭＳ Ｐゴシック" pitchFamily="34" charset="-128"/>
            </a:endParaRPr>
          </a:p>
        </p:txBody>
      </p:sp>
    </p:spTree>
    <p:extLst>
      <p:ext uri="{BB962C8B-B14F-4D97-AF65-F5344CB8AC3E}">
        <p14:creationId xmlns:p14="http://schemas.microsoft.com/office/powerpoint/2010/main" val="1004958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41</a:t>
            </a:fld>
            <a:endParaRPr lang="en-US" altLang="en-US"/>
          </a:p>
        </p:txBody>
      </p:sp>
    </p:spTree>
    <p:extLst>
      <p:ext uri="{BB962C8B-B14F-4D97-AF65-F5344CB8AC3E}">
        <p14:creationId xmlns:p14="http://schemas.microsoft.com/office/powerpoint/2010/main" val="2780843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44</a:t>
            </a:fld>
            <a:endParaRPr lang="en-US" altLang="en-US"/>
          </a:p>
        </p:txBody>
      </p:sp>
    </p:spTree>
    <p:extLst>
      <p:ext uri="{BB962C8B-B14F-4D97-AF65-F5344CB8AC3E}">
        <p14:creationId xmlns:p14="http://schemas.microsoft.com/office/powerpoint/2010/main" val="3756468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47</a:t>
            </a:fld>
            <a:endParaRPr lang="en-US" altLang="en-US"/>
          </a:p>
        </p:txBody>
      </p:sp>
    </p:spTree>
    <p:extLst>
      <p:ext uri="{BB962C8B-B14F-4D97-AF65-F5344CB8AC3E}">
        <p14:creationId xmlns:p14="http://schemas.microsoft.com/office/powerpoint/2010/main" val="1843705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48</a:t>
            </a:fld>
            <a:endParaRPr lang="en-US" altLang="en-US"/>
          </a:p>
        </p:txBody>
      </p:sp>
    </p:spTree>
    <p:extLst>
      <p:ext uri="{BB962C8B-B14F-4D97-AF65-F5344CB8AC3E}">
        <p14:creationId xmlns:p14="http://schemas.microsoft.com/office/powerpoint/2010/main" val="759913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0A888FDF-E2C3-40CF-B2AD-C7A2C5FDBFEA}" type="slidenum">
              <a:rPr lang="en-US" altLang="en-US" smtClean="0"/>
              <a:pPr>
                <a:defRPr/>
              </a:pPr>
              <a:t>50</a:t>
            </a:fld>
            <a:endParaRPr lang="en-US" altLang="en-US"/>
          </a:p>
        </p:txBody>
      </p:sp>
    </p:spTree>
    <p:extLst>
      <p:ext uri="{BB962C8B-B14F-4D97-AF65-F5344CB8AC3E}">
        <p14:creationId xmlns:p14="http://schemas.microsoft.com/office/powerpoint/2010/main" val="3949867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45987393-4BAF-44DA-8B76-6012424E7849}" type="datetimeFigureOut">
              <a:rPr lang="en-US" altLang="en-US"/>
              <a:pPr>
                <a:defRPr/>
              </a:pPr>
              <a:t>7/17/2018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B764CC87-6A4C-4263-A52E-8829D8A23EB4}" type="slidenum">
              <a:rPr lang="en-US" altLang="en-US"/>
              <a:pPr>
                <a:defRPr/>
              </a:pPr>
              <a:t>‹#›</a:t>
            </a:fld>
            <a:endParaRPr lang="en-US" altLang="en-US"/>
          </a:p>
        </p:txBody>
      </p:sp>
    </p:spTree>
    <p:extLst>
      <p:ext uri="{BB962C8B-B14F-4D97-AF65-F5344CB8AC3E}">
        <p14:creationId xmlns:p14="http://schemas.microsoft.com/office/powerpoint/2010/main" val="1990236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82161454-ADA6-45D6-B9B6-8C2014FB37B3}" type="datetimeFigureOut">
              <a:rPr lang="en-US" altLang="en-US"/>
              <a:pPr>
                <a:defRPr/>
              </a:pPr>
              <a:t>7/17/2018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2FC5116C-BE80-4217-9CDC-3DB1B70B1F3D}" type="slidenum">
              <a:rPr lang="en-US" altLang="en-US"/>
              <a:pPr>
                <a:defRPr/>
              </a:pPr>
              <a:t>‹#›</a:t>
            </a:fld>
            <a:endParaRPr lang="en-US" altLang="en-US"/>
          </a:p>
        </p:txBody>
      </p:sp>
    </p:spTree>
    <p:extLst>
      <p:ext uri="{BB962C8B-B14F-4D97-AF65-F5344CB8AC3E}">
        <p14:creationId xmlns:p14="http://schemas.microsoft.com/office/powerpoint/2010/main" val="1431536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73D1B60D-D46A-45AA-811C-58C5B89D8541}" type="datetimeFigureOut">
              <a:rPr lang="en-US" altLang="en-US"/>
              <a:pPr>
                <a:defRPr/>
              </a:pPr>
              <a:t>7/17/2018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0EDF0BB2-4187-4818-A057-A34C1D95F967}" type="slidenum">
              <a:rPr lang="en-US" altLang="en-US"/>
              <a:pPr>
                <a:defRPr/>
              </a:pPr>
              <a:t>‹#›</a:t>
            </a:fld>
            <a:endParaRPr lang="en-US" altLang="en-US"/>
          </a:p>
        </p:txBody>
      </p:sp>
    </p:spTree>
    <p:extLst>
      <p:ext uri="{BB962C8B-B14F-4D97-AF65-F5344CB8AC3E}">
        <p14:creationId xmlns:p14="http://schemas.microsoft.com/office/powerpoint/2010/main" val="1317607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7D5D9F13-04AC-4095-A76B-619EAFDF43A8}" type="datetimeFigureOut">
              <a:rPr lang="en-US" altLang="en-US"/>
              <a:pPr>
                <a:defRPr/>
              </a:pPr>
              <a:t>7/17/2018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D44AC2A6-3926-4B6C-98C7-DFAFECD7075D}" type="slidenum">
              <a:rPr lang="en-US" altLang="en-US"/>
              <a:pPr>
                <a:defRPr/>
              </a:pPr>
              <a:t>‹#›</a:t>
            </a:fld>
            <a:endParaRPr lang="en-US" altLang="en-US"/>
          </a:p>
        </p:txBody>
      </p:sp>
    </p:spTree>
    <p:extLst>
      <p:ext uri="{BB962C8B-B14F-4D97-AF65-F5344CB8AC3E}">
        <p14:creationId xmlns:p14="http://schemas.microsoft.com/office/powerpoint/2010/main" val="1704012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1685E36A-282D-4809-A041-055E72C5B7DC}" type="datetimeFigureOut">
              <a:rPr lang="en-US" altLang="en-US"/>
              <a:pPr>
                <a:defRPr/>
              </a:pPr>
              <a:t>7/17/2018</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20183E4F-D3B4-4CAC-B6FE-87BEAB8CB8CB}" type="slidenum">
              <a:rPr lang="en-US" altLang="en-US"/>
              <a:pPr>
                <a:defRPr/>
              </a:pPr>
              <a:t>‹#›</a:t>
            </a:fld>
            <a:endParaRPr lang="en-US" altLang="en-US"/>
          </a:p>
        </p:txBody>
      </p:sp>
    </p:spTree>
    <p:extLst>
      <p:ext uri="{BB962C8B-B14F-4D97-AF65-F5344CB8AC3E}">
        <p14:creationId xmlns:p14="http://schemas.microsoft.com/office/powerpoint/2010/main" val="434971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5CE460CD-7DB1-4E0C-9193-8FCCD8024AFB}" type="datetimeFigureOut">
              <a:rPr lang="en-US" altLang="en-US"/>
              <a:pPr>
                <a:defRPr/>
              </a:pPr>
              <a:t>7/17/2018</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6BC22AF0-F511-4896-B988-A3E7727D7266}" type="slidenum">
              <a:rPr lang="en-US" altLang="en-US"/>
              <a:pPr>
                <a:defRPr/>
              </a:pPr>
              <a:t>‹#›</a:t>
            </a:fld>
            <a:endParaRPr lang="en-US" altLang="en-US"/>
          </a:p>
        </p:txBody>
      </p:sp>
    </p:spTree>
    <p:extLst>
      <p:ext uri="{BB962C8B-B14F-4D97-AF65-F5344CB8AC3E}">
        <p14:creationId xmlns:p14="http://schemas.microsoft.com/office/powerpoint/2010/main" val="290395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CECED1E6-E771-42C2-9B7F-2493C1DBB07B}" type="datetimeFigureOut">
              <a:rPr lang="en-US" altLang="en-US"/>
              <a:pPr>
                <a:defRPr/>
              </a:pPr>
              <a:t>7/17/2018</a:t>
            </a:fld>
            <a:endParaRPr lang="en-US" alt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B0B1FCAF-BF12-40C8-A800-87900226EAF8}" type="slidenum">
              <a:rPr lang="en-US" altLang="en-US"/>
              <a:pPr>
                <a:defRPr/>
              </a:pPr>
              <a:t>‹#›</a:t>
            </a:fld>
            <a:endParaRPr lang="en-US" altLang="en-US"/>
          </a:p>
        </p:txBody>
      </p:sp>
    </p:spTree>
    <p:extLst>
      <p:ext uri="{BB962C8B-B14F-4D97-AF65-F5344CB8AC3E}">
        <p14:creationId xmlns:p14="http://schemas.microsoft.com/office/powerpoint/2010/main" val="4047068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2F7667F4-55C5-46E7-990F-B9950AB3CD33}" type="datetimeFigureOut">
              <a:rPr lang="en-US" altLang="en-US"/>
              <a:pPr>
                <a:defRPr/>
              </a:pPr>
              <a:t>7/17/2018</a:t>
            </a:fld>
            <a:endParaRPr lang="en-US" alt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940FFCBB-2AFB-4E3E-9D8B-299DBF95467B}" type="slidenum">
              <a:rPr lang="en-US" altLang="en-US"/>
              <a:pPr>
                <a:defRPr/>
              </a:pPr>
              <a:t>‹#›</a:t>
            </a:fld>
            <a:endParaRPr lang="en-US" altLang="en-US"/>
          </a:p>
        </p:txBody>
      </p:sp>
    </p:spTree>
    <p:extLst>
      <p:ext uri="{BB962C8B-B14F-4D97-AF65-F5344CB8AC3E}">
        <p14:creationId xmlns:p14="http://schemas.microsoft.com/office/powerpoint/2010/main" val="3386957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248508D5-E4F4-46DE-821D-8D58DCACD371}" type="datetimeFigureOut">
              <a:rPr lang="en-US" altLang="en-US"/>
              <a:pPr>
                <a:defRPr/>
              </a:pPr>
              <a:t>7/17/2018</a:t>
            </a:fld>
            <a:endParaRPr lang="en-US" alt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12C80EAA-A15B-4E9D-BF4E-A4D79FA337C3}" type="slidenum">
              <a:rPr lang="en-US" altLang="en-US"/>
              <a:pPr>
                <a:defRPr/>
              </a:pPr>
              <a:t>‹#›</a:t>
            </a:fld>
            <a:endParaRPr lang="en-US" altLang="en-US"/>
          </a:p>
        </p:txBody>
      </p:sp>
    </p:spTree>
    <p:extLst>
      <p:ext uri="{BB962C8B-B14F-4D97-AF65-F5344CB8AC3E}">
        <p14:creationId xmlns:p14="http://schemas.microsoft.com/office/powerpoint/2010/main" val="1963265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8C48E02B-8E60-4869-B957-F79197900361}" type="datetimeFigureOut">
              <a:rPr lang="en-US" altLang="en-US"/>
              <a:pPr>
                <a:defRPr/>
              </a:pPr>
              <a:t>7/17/2018</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CFD386AC-7BBB-4A30-8DFD-FCEC05687458}" type="slidenum">
              <a:rPr lang="en-US" altLang="en-US"/>
              <a:pPr>
                <a:defRPr/>
              </a:pPr>
              <a:t>‹#›</a:t>
            </a:fld>
            <a:endParaRPr lang="en-US" altLang="en-US"/>
          </a:p>
        </p:txBody>
      </p:sp>
    </p:spTree>
    <p:extLst>
      <p:ext uri="{BB962C8B-B14F-4D97-AF65-F5344CB8AC3E}">
        <p14:creationId xmlns:p14="http://schemas.microsoft.com/office/powerpoint/2010/main" val="107472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A272579C-C942-4AE6-A173-E5FB27E4F397}" type="datetimeFigureOut">
              <a:rPr lang="en-US" altLang="en-US"/>
              <a:pPr>
                <a:defRPr/>
              </a:pPr>
              <a:t>7/17/2018</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latin typeface="Calibri" panose="020F0502020204030204" pitchFamily="34" charset="0"/>
              </a:defRPr>
            </a:lvl1pPr>
          </a:lstStyle>
          <a:p>
            <a:pPr>
              <a:defRPr/>
            </a:pPr>
            <a:fld id="{4FFEFE33-234B-475E-8AD2-B1DC825D9A2E}" type="slidenum">
              <a:rPr lang="en-US" altLang="en-US"/>
              <a:pPr>
                <a:defRPr/>
              </a:pPr>
              <a:t>‹#›</a:t>
            </a:fld>
            <a:endParaRPr lang="en-US" altLang="en-US"/>
          </a:p>
        </p:txBody>
      </p:sp>
    </p:spTree>
    <p:extLst>
      <p:ext uri="{BB962C8B-B14F-4D97-AF65-F5344CB8AC3E}">
        <p14:creationId xmlns:p14="http://schemas.microsoft.com/office/powerpoint/2010/main" val="2170905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DWS Slide Pages1.jpg"/>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DWS Slide Cover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3538" cy="693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descr="DWS Slide Cover pic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12888"/>
            <a:ext cx="9253538" cy="506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6"/>
          <p:cNvSpPr txBox="1">
            <a:spLocks noChangeArrowheads="1"/>
          </p:cNvSpPr>
          <p:nvPr/>
        </p:nvSpPr>
        <p:spPr bwMode="auto">
          <a:xfrm>
            <a:off x="135802" y="1780295"/>
            <a:ext cx="8628786"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lvl="0">
              <a:defRPr/>
            </a:pPr>
            <a:r>
              <a:rPr lang="en-US" sz="2000" dirty="0">
                <a:solidFill>
                  <a:srgbClr val="EEECE1">
                    <a:lumMod val="25000"/>
                  </a:srgbClr>
                </a:solidFill>
                <a:latin typeface="Gill Snas" charset="0"/>
                <a:ea typeface="ＭＳ Ｐゴシック" pitchFamily="34" charset="-128"/>
                <a:cs typeface="Gill Snas" charset="0"/>
              </a:rPr>
              <a:t>The Determination of Water Resources Classes and Resource Quality Objectives in the Breede-Gouritz WMA</a:t>
            </a:r>
            <a:r>
              <a:rPr lang="en-ZA" sz="2000" dirty="0">
                <a:solidFill>
                  <a:srgbClr val="EEECE1">
                    <a:lumMod val="25000"/>
                  </a:srgbClr>
                </a:solidFill>
                <a:latin typeface="Gill Snas" charset="0"/>
                <a:ea typeface="ＭＳ Ｐゴシック" pitchFamily="34" charset="-128"/>
                <a:cs typeface="Gill Snas" charset="0"/>
              </a:rPr>
              <a:t> </a:t>
            </a:r>
          </a:p>
          <a:p>
            <a:pPr lvl="0">
              <a:defRPr/>
            </a:pPr>
            <a:endParaRPr lang="en-US" dirty="0">
              <a:solidFill>
                <a:srgbClr val="EEECE1">
                  <a:lumMod val="25000"/>
                </a:srgbClr>
              </a:solidFill>
              <a:latin typeface="Gill Snas" charset="0"/>
              <a:ea typeface="ＭＳ Ｐゴシック" pitchFamily="34" charset="-128"/>
              <a:cs typeface="Gill Snas" charset="0"/>
            </a:endParaRPr>
          </a:p>
          <a:p>
            <a:pPr lvl="0">
              <a:defRPr/>
            </a:pPr>
            <a:r>
              <a:rPr lang="en-US" sz="2000" dirty="0">
                <a:solidFill>
                  <a:srgbClr val="EEECE1">
                    <a:lumMod val="25000"/>
                  </a:srgbClr>
                </a:solidFill>
                <a:latin typeface="Gill Snas" charset="0"/>
                <a:ea typeface="ＭＳ Ｐゴシック" pitchFamily="34" charset="-128"/>
                <a:cs typeface="Gill Snas" charset="0"/>
              </a:rPr>
              <a:t>TTG 2</a:t>
            </a:r>
          </a:p>
          <a:p>
            <a:pPr lvl="0">
              <a:defRPr/>
            </a:pPr>
            <a:endParaRPr lang="en-US" sz="1400" dirty="0">
              <a:solidFill>
                <a:srgbClr val="EEECE1">
                  <a:lumMod val="25000"/>
                </a:srgbClr>
              </a:solidFill>
              <a:latin typeface="Gill Snas" charset="0"/>
              <a:ea typeface="ＭＳ Ｐゴシック" pitchFamily="34" charset="-128"/>
              <a:cs typeface="Gill Snas" charset="0"/>
            </a:endParaRPr>
          </a:p>
          <a:p>
            <a:pPr lvl="0">
              <a:defRPr/>
            </a:pPr>
            <a:endParaRPr lang="en-US" sz="1400" dirty="0">
              <a:solidFill>
                <a:srgbClr val="EEECE1">
                  <a:lumMod val="25000"/>
                </a:srgbClr>
              </a:solidFill>
              <a:latin typeface="Gill Snas" charset="0"/>
              <a:ea typeface="ＭＳ Ｐゴシック" pitchFamily="34" charset="-128"/>
              <a:cs typeface="Gill Snas" charset="0"/>
            </a:endParaRPr>
          </a:p>
          <a:p>
            <a:pPr lvl="0">
              <a:defRPr/>
            </a:pPr>
            <a:r>
              <a:rPr lang="en-US" sz="1400" dirty="0">
                <a:solidFill>
                  <a:srgbClr val="EEECE1">
                    <a:lumMod val="25000"/>
                  </a:srgbClr>
                </a:solidFill>
                <a:latin typeface="Gill Snas" charset="0"/>
                <a:ea typeface="ＭＳ Ｐゴシック" pitchFamily="34" charset="-128"/>
                <a:cs typeface="Gill Snas" charset="0"/>
              </a:rPr>
              <a:t>Presented by</a:t>
            </a:r>
            <a:r>
              <a:rPr lang="en-US" sz="1400" dirty="0" smtClean="0">
                <a:solidFill>
                  <a:srgbClr val="EEECE1">
                    <a:lumMod val="25000"/>
                  </a:srgbClr>
                </a:solidFill>
                <a:latin typeface="Gill Snas" charset="0"/>
                <a:ea typeface="ＭＳ Ｐゴシック" pitchFamily="34" charset="-128"/>
                <a:cs typeface="Gill Snas" charset="0"/>
              </a:rPr>
              <a:t>: Louise Lodenkemper</a:t>
            </a:r>
            <a:endParaRPr lang="en-US" sz="1400" dirty="0">
              <a:solidFill>
                <a:srgbClr val="EEECE1">
                  <a:lumMod val="25000"/>
                </a:srgbClr>
              </a:solidFill>
              <a:latin typeface="Gill Snas" charset="0"/>
              <a:ea typeface="ＭＳ Ｐゴシック" pitchFamily="34" charset="-128"/>
              <a:cs typeface="Gill Snas" charset="0"/>
            </a:endParaRPr>
          </a:p>
          <a:p>
            <a:pPr lvl="0">
              <a:defRPr/>
            </a:pPr>
            <a:endParaRPr lang="en-US" sz="1800" dirty="0">
              <a:solidFill>
                <a:srgbClr val="EEECE1">
                  <a:lumMod val="25000"/>
                </a:srgbClr>
              </a:solidFill>
              <a:latin typeface="Gill Snas" charset="0"/>
              <a:ea typeface="ＭＳ Ｐゴシック" pitchFamily="34" charset="-128"/>
              <a:cs typeface="Gill Snas" charset="0"/>
            </a:endParaRPr>
          </a:p>
          <a:p>
            <a:pPr lvl="0">
              <a:defRPr/>
            </a:pPr>
            <a:endParaRPr lang="en-US" sz="1800" dirty="0">
              <a:solidFill>
                <a:srgbClr val="EEECE1">
                  <a:lumMod val="25000"/>
                </a:srgbClr>
              </a:solidFill>
              <a:latin typeface="Gill Snas" charset="0"/>
              <a:ea typeface="ＭＳ Ｐゴシック" pitchFamily="34" charset="-128"/>
              <a:cs typeface="Gill Snas" charset="0"/>
            </a:endParaRPr>
          </a:p>
          <a:p>
            <a:pPr lvl="0">
              <a:defRPr/>
            </a:pPr>
            <a:r>
              <a:rPr lang="en-US" sz="1400" dirty="0">
                <a:solidFill>
                  <a:srgbClr val="EEECE1">
                    <a:lumMod val="25000"/>
                  </a:srgbClr>
                </a:solidFill>
                <a:latin typeface="Gill Snas" charset="0"/>
                <a:ea typeface="ＭＳ Ｐゴシック" pitchFamily="34" charset="-128"/>
                <a:cs typeface="Gill Snas" charset="0"/>
              </a:rPr>
              <a:t>Date</a:t>
            </a:r>
            <a:r>
              <a:rPr lang="en-US" sz="1400" dirty="0" smtClean="0">
                <a:solidFill>
                  <a:srgbClr val="EEECE1">
                    <a:lumMod val="25000"/>
                  </a:srgbClr>
                </a:solidFill>
                <a:latin typeface="Gill Snas" charset="0"/>
                <a:ea typeface="ＭＳ Ｐゴシック" pitchFamily="34" charset="-128"/>
                <a:cs typeface="Gill Snas" charset="0"/>
              </a:rPr>
              <a:t>: 13 March 2018</a:t>
            </a:r>
            <a:endParaRPr lang="en-US" sz="1400" dirty="0">
              <a:solidFill>
                <a:srgbClr val="EEECE1">
                  <a:lumMod val="25000"/>
                </a:srgbClr>
              </a:solidFill>
              <a:latin typeface="Gill Snas" charset="0"/>
              <a:ea typeface="ＭＳ Ｐゴシック" pitchFamily="34" charset="-128"/>
              <a:cs typeface="Gill Snas" charset="0"/>
            </a:endParaRPr>
          </a:p>
          <a:p>
            <a:pPr lvl="0">
              <a:defRPr/>
            </a:pPr>
            <a:r>
              <a:rPr lang="en-US" sz="1400" dirty="0">
                <a:solidFill>
                  <a:srgbClr val="EEECE1">
                    <a:lumMod val="25000"/>
                  </a:srgbClr>
                </a:solidFill>
                <a:latin typeface="Gill Snas" charset="0"/>
                <a:ea typeface="ＭＳ Ｐゴシック" pitchFamily="34" charset="-128"/>
                <a:cs typeface="Gill Snas" charset="0"/>
              </a:rPr>
              <a:t>Venue</a:t>
            </a:r>
            <a:r>
              <a:rPr lang="en-US" sz="1400" dirty="0" smtClean="0">
                <a:solidFill>
                  <a:srgbClr val="EEECE1">
                    <a:lumMod val="25000"/>
                  </a:srgbClr>
                </a:solidFill>
                <a:latin typeface="Gill Snas" charset="0"/>
                <a:ea typeface="ＭＳ Ｐゴシック" pitchFamily="34" charset="-128"/>
                <a:cs typeface="Gill Snas" charset="0"/>
              </a:rPr>
              <a:t>: Robertson</a:t>
            </a:r>
            <a:endParaRPr lang="en-US" sz="1400" dirty="0">
              <a:solidFill>
                <a:srgbClr val="EEECE1">
                  <a:lumMod val="25000"/>
                </a:srgbClr>
              </a:solidFill>
              <a:latin typeface="Gill Snas" charset="0"/>
              <a:ea typeface="ＭＳ Ｐゴシック" pitchFamily="34" charset="-128"/>
              <a:cs typeface="Gill Snas" charset="0"/>
            </a:endParaRPr>
          </a:p>
        </p:txBody>
      </p:sp>
      <p:pic>
        <p:nvPicPr>
          <p:cNvPr id="14341" name="Picture 1" descr="NDP_LOGO-1_colou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73988" y="304800"/>
            <a:ext cx="954087"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62721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53002214"/>
              </p:ext>
            </p:extLst>
          </p:nvPr>
        </p:nvGraphicFramePr>
        <p:xfrm>
          <a:off x="155448" y="533978"/>
          <a:ext cx="8833104" cy="3251640"/>
        </p:xfrm>
        <a:graphic>
          <a:graphicData uri="http://schemas.openxmlformats.org/drawingml/2006/table">
            <a:tbl>
              <a:tblPr firstRow="1" firstCol="1" bandRow="1">
                <a:tableStyleId>{5C22544A-7EE6-4342-B048-85BDC9FD1C3A}</a:tableStyleId>
              </a:tblPr>
              <a:tblGrid>
                <a:gridCol w="204717"/>
                <a:gridCol w="1722335"/>
                <a:gridCol w="1518951"/>
                <a:gridCol w="658455"/>
                <a:gridCol w="736246"/>
                <a:gridCol w="736246"/>
                <a:gridCol w="731616"/>
                <a:gridCol w="1262269"/>
                <a:gridCol w="1262269"/>
              </a:tblGrid>
              <a:tr h="249013">
                <a:tc rowSpan="2" gridSpan="2">
                  <a:txBody>
                    <a:bodyPr/>
                    <a:lstStyle/>
                    <a:p>
                      <a:pPr marL="50800" marR="0">
                        <a:lnSpc>
                          <a:spcPct val="105000"/>
                        </a:lnSpc>
                        <a:spcBef>
                          <a:spcPts val="300"/>
                        </a:spcBef>
                        <a:spcAft>
                          <a:spcPts val="0"/>
                        </a:spcAft>
                      </a:pPr>
                      <a:r>
                        <a:rPr lang="en-ZA" sz="1200" dirty="0">
                          <a:effectLst/>
                        </a:rPr>
                        <a:t>Ecosystem service</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rowSpan="2" hMerge="1">
                  <a:txBody>
                    <a:bodyPr/>
                    <a:lstStyle/>
                    <a:p>
                      <a:endParaRPr lang="en-GB"/>
                    </a:p>
                  </a:txBody>
                  <a:tcPr/>
                </a:tc>
                <a:tc gridSpan="7">
                  <a:txBody>
                    <a:bodyPr/>
                    <a:lstStyle/>
                    <a:p>
                      <a:pPr marL="0" marR="0" algn="ctr">
                        <a:lnSpc>
                          <a:spcPct val="105000"/>
                        </a:lnSpc>
                        <a:spcBef>
                          <a:spcPts val="300"/>
                        </a:spcBef>
                        <a:spcAft>
                          <a:spcPts val="0"/>
                        </a:spcAft>
                      </a:pPr>
                      <a:r>
                        <a:rPr lang="en-ZA" sz="1200">
                          <a:effectLst/>
                        </a:rPr>
                        <a:t>Land-cover type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510204">
                <a:tc gridSpan="2" vMerge="1">
                  <a:txBody>
                    <a:bodyPr/>
                    <a:lstStyle/>
                    <a:p>
                      <a:endParaRPr lang="en-GB"/>
                    </a:p>
                  </a:txBody>
                  <a:tcPr/>
                </a:tc>
                <a:tc hMerge="1" vMerge="1">
                  <a:txBody>
                    <a:bodyPr/>
                    <a:lstStyle/>
                    <a:p>
                      <a:endParaRPr lang="en-GB"/>
                    </a:p>
                  </a:txBody>
                  <a:tcPr/>
                </a:tc>
                <a:tc>
                  <a:txBody>
                    <a:bodyPr/>
                    <a:lstStyle/>
                    <a:p>
                      <a:pPr marL="0" marR="0" algn="ctr">
                        <a:lnSpc>
                          <a:spcPct val="105000"/>
                        </a:lnSpc>
                        <a:spcBef>
                          <a:spcPts val="300"/>
                        </a:spcBef>
                        <a:spcAft>
                          <a:spcPts val="0"/>
                        </a:spcAft>
                      </a:pPr>
                      <a:r>
                        <a:rPr lang="en-ZA" sz="1200">
                          <a:effectLst/>
                        </a:rPr>
                        <a:t>Natural</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a:effectLst/>
                        </a:rPr>
                        <a:t>Dams</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a:effectLst/>
                        </a:rPr>
                        <a:t>Crops</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a:effectLst/>
                        </a:rPr>
                        <a:t>Alien trees</a:t>
                      </a:r>
                      <a:r>
                        <a:rPr lang="en-ZA" sz="1200" baseline="30000">
                          <a:effectLst/>
                        </a:rPr>
                        <a:t>1</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a:effectLst/>
                        </a:rPr>
                        <a:t>Mining</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a:effectLst/>
                        </a:rPr>
                        <a:t>Eroded</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a:effectLst/>
                        </a:rPr>
                        <a:t>Urban infrastructure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491436">
                <a:tc>
                  <a:txBody>
                    <a:bodyPr/>
                    <a:lstStyle/>
                    <a:p>
                      <a:pPr marL="0" marR="0" algn="ctr">
                        <a:lnSpc>
                          <a:spcPct val="105000"/>
                        </a:lnSpc>
                        <a:spcBef>
                          <a:spcPts val="300"/>
                        </a:spcBef>
                        <a:spcAft>
                          <a:spcPts val="0"/>
                        </a:spcAft>
                      </a:pPr>
                      <a:r>
                        <a:rPr lang="en-ZA" sz="1200">
                          <a:effectLst/>
                        </a:rPr>
                        <a:t>1</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marL="0" marR="0">
                        <a:lnSpc>
                          <a:spcPct val="105000"/>
                        </a:lnSpc>
                        <a:spcBef>
                          <a:spcPts val="300"/>
                        </a:spcBef>
                        <a:spcAft>
                          <a:spcPts val="0"/>
                        </a:spcAft>
                      </a:pPr>
                      <a:r>
                        <a:rPr lang="en-ZA" sz="1200">
                          <a:effectLst/>
                        </a:rPr>
                        <a:t>Sediment trapping &amp; Erosion control</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a:effectLst/>
                        </a:rPr>
                        <a:t>1.0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a:effectLst/>
                        </a:rPr>
                        <a:t>0.8</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20000"/>
                        <a:lumOff val="80000"/>
                      </a:schemeClr>
                    </a:solidFill>
                  </a:tcPr>
                </a:tc>
                <a:tc>
                  <a:txBody>
                    <a:bodyPr/>
                    <a:lstStyle/>
                    <a:p>
                      <a:pPr marL="0" marR="0" algn="ctr">
                        <a:lnSpc>
                          <a:spcPct val="105000"/>
                        </a:lnSpc>
                        <a:spcBef>
                          <a:spcPts val="300"/>
                        </a:spcBef>
                        <a:spcAft>
                          <a:spcPts val="0"/>
                        </a:spcAft>
                      </a:pPr>
                      <a:r>
                        <a:rPr lang="en-ZA" sz="1200" dirty="0">
                          <a:effectLst/>
                        </a:rPr>
                        <a:t>0.3</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6">
                        <a:lumMod val="20000"/>
                        <a:lumOff val="80000"/>
                      </a:schemeClr>
                    </a:solidFill>
                  </a:tcPr>
                </a:tc>
                <a:tc>
                  <a:txBody>
                    <a:bodyPr/>
                    <a:lstStyle/>
                    <a:p>
                      <a:pPr marL="0" marR="0" algn="ctr">
                        <a:lnSpc>
                          <a:spcPct val="105000"/>
                        </a:lnSpc>
                        <a:spcBef>
                          <a:spcPts val="300"/>
                        </a:spcBef>
                        <a:spcAft>
                          <a:spcPts val="0"/>
                        </a:spcAft>
                      </a:pPr>
                      <a:r>
                        <a:rPr lang="en-ZA" sz="1200" dirty="0">
                          <a:effectLst/>
                        </a:rPr>
                        <a:t>0.8</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40000"/>
                        <a:lumOff val="60000"/>
                      </a:schemeClr>
                    </a:solidFill>
                  </a:tcPr>
                </a:tc>
                <a:tc>
                  <a:txBody>
                    <a:bodyPr/>
                    <a:lstStyle/>
                    <a:p>
                      <a:pPr marL="0" marR="0" algn="ctr">
                        <a:lnSpc>
                          <a:spcPct val="105000"/>
                        </a:lnSpc>
                        <a:spcBef>
                          <a:spcPts val="300"/>
                        </a:spcBef>
                        <a:spcAft>
                          <a:spcPts val="0"/>
                        </a:spcAft>
                      </a:pPr>
                      <a:r>
                        <a:rPr lang="en-ZA" sz="1200" dirty="0">
                          <a:effectLst/>
                        </a:rPr>
                        <a:t>0.4</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dirty="0">
                          <a:effectLst/>
                        </a:rPr>
                        <a:t>0.2</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200" dirty="0">
                          <a:effectLst/>
                        </a:rPr>
                        <a:t>0.7</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r>
              <a:tr h="510204">
                <a:tc>
                  <a:txBody>
                    <a:bodyPr/>
                    <a:lstStyle/>
                    <a:p>
                      <a:pPr marL="0" marR="0" algn="ctr">
                        <a:lnSpc>
                          <a:spcPct val="105000"/>
                        </a:lnSpc>
                        <a:spcBef>
                          <a:spcPts val="300"/>
                        </a:spcBef>
                        <a:spcAft>
                          <a:spcPts val="0"/>
                        </a:spcAft>
                      </a:pPr>
                      <a:r>
                        <a:rPr lang="en-ZA" sz="1200">
                          <a:effectLst/>
                        </a:rPr>
                        <a:t>2</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marL="0" marR="0">
                        <a:lnSpc>
                          <a:spcPct val="105000"/>
                        </a:lnSpc>
                        <a:spcBef>
                          <a:spcPts val="300"/>
                        </a:spcBef>
                        <a:spcAft>
                          <a:spcPts val="0"/>
                        </a:spcAft>
                      </a:pPr>
                      <a:r>
                        <a:rPr lang="en-ZA" sz="1200">
                          <a:effectLst/>
                        </a:rPr>
                        <a:t>Phosphate, nitrate and toxicant assimilation</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a:effectLst/>
                        </a:rPr>
                        <a:t>1.0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a:effectLst/>
                        </a:rPr>
                        <a:t>0.8</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20000"/>
                        <a:lumOff val="80000"/>
                      </a:schemeClr>
                    </a:solidFill>
                  </a:tcPr>
                </a:tc>
                <a:tc>
                  <a:txBody>
                    <a:bodyPr/>
                    <a:lstStyle/>
                    <a:p>
                      <a:pPr marL="0" marR="0" algn="ctr">
                        <a:lnSpc>
                          <a:spcPct val="105000"/>
                        </a:lnSpc>
                        <a:spcBef>
                          <a:spcPts val="300"/>
                        </a:spcBef>
                        <a:spcAft>
                          <a:spcPts val="0"/>
                        </a:spcAft>
                      </a:pPr>
                      <a:r>
                        <a:rPr lang="en-ZA" sz="1200" dirty="0">
                          <a:effectLst/>
                        </a:rPr>
                        <a:t>0.1</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200" dirty="0">
                          <a:effectLst/>
                        </a:rPr>
                        <a:t>0.6</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20000"/>
                        <a:lumOff val="80000"/>
                      </a:schemeClr>
                    </a:solidFill>
                  </a:tcPr>
                </a:tc>
                <a:tc>
                  <a:txBody>
                    <a:bodyPr/>
                    <a:lstStyle/>
                    <a:p>
                      <a:pPr marL="0" marR="0" algn="ctr">
                        <a:lnSpc>
                          <a:spcPct val="105000"/>
                        </a:lnSpc>
                        <a:spcBef>
                          <a:spcPts val="300"/>
                        </a:spcBef>
                        <a:spcAft>
                          <a:spcPts val="0"/>
                        </a:spcAft>
                      </a:pPr>
                      <a:r>
                        <a:rPr lang="en-ZA" sz="1200">
                          <a:effectLst/>
                        </a:rPr>
                        <a:t>0.2</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a:effectLst/>
                        </a:rPr>
                        <a:t>0.2</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200">
                          <a:effectLst/>
                        </a:rPr>
                        <a:t>0.1</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49013">
                <a:tc>
                  <a:txBody>
                    <a:bodyPr/>
                    <a:lstStyle/>
                    <a:p>
                      <a:pPr marL="0" marR="0" algn="ctr">
                        <a:lnSpc>
                          <a:spcPct val="105000"/>
                        </a:lnSpc>
                        <a:spcBef>
                          <a:spcPts val="300"/>
                        </a:spcBef>
                        <a:spcAft>
                          <a:spcPts val="0"/>
                        </a:spcAft>
                      </a:pPr>
                      <a:r>
                        <a:rPr lang="en-ZA" sz="1200">
                          <a:effectLst/>
                        </a:rPr>
                        <a:t>3</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marL="0" marR="0">
                        <a:lnSpc>
                          <a:spcPct val="105000"/>
                        </a:lnSpc>
                        <a:spcBef>
                          <a:spcPts val="300"/>
                        </a:spcBef>
                        <a:spcAft>
                          <a:spcPts val="0"/>
                        </a:spcAft>
                      </a:pPr>
                      <a:r>
                        <a:rPr lang="en-ZA" sz="1200">
                          <a:effectLst/>
                        </a:rPr>
                        <a:t>Flood attenuation</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a:effectLst/>
                        </a:rPr>
                        <a:t>1.0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dirty="0">
                          <a:effectLst/>
                        </a:rPr>
                        <a:t>0.8</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20000"/>
                        <a:lumOff val="80000"/>
                      </a:schemeClr>
                    </a:solidFill>
                  </a:tcPr>
                </a:tc>
                <a:tc>
                  <a:txBody>
                    <a:bodyPr/>
                    <a:lstStyle/>
                    <a:p>
                      <a:pPr marL="0" marR="0" algn="ctr">
                        <a:lnSpc>
                          <a:spcPct val="105000"/>
                        </a:lnSpc>
                        <a:spcBef>
                          <a:spcPts val="300"/>
                        </a:spcBef>
                        <a:spcAft>
                          <a:spcPts val="0"/>
                        </a:spcAft>
                      </a:pPr>
                      <a:r>
                        <a:rPr lang="en-ZA" sz="1200" dirty="0">
                          <a:effectLst/>
                        </a:rPr>
                        <a:t>0.4</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20000"/>
                        <a:lumOff val="80000"/>
                      </a:schemeClr>
                    </a:solidFill>
                  </a:tcPr>
                </a:tc>
                <a:tc>
                  <a:txBody>
                    <a:bodyPr/>
                    <a:lstStyle/>
                    <a:p>
                      <a:pPr marL="0" marR="0" algn="ctr">
                        <a:lnSpc>
                          <a:spcPct val="105000"/>
                        </a:lnSpc>
                        <a:spcBef>
                          <a:spcPts val="300"/>
                        </a:spcBef>
                        <a:spcAft>
                          <a:spcPts val="0"/>
                        </a:spcAft>
                      </a:pPr>
                      <a:r>
                        <a:rPr lang="en-ZA" sz="1200" dirty="0">
                          <a:effectLst/>
                        </a:rPr>
                        <a:t>1.1</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dirty="0">
                          <a:effectLst/>
                        </a:rPr>
                        <a:t>0.3</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20000"/>
                        <a:lumOff val="80000"/>
                      </a:schemeClr>
                    </a:solidFill>
                  </a:tcPr>
                </a:tc>
                <a:tc>
                  <a:txBody>
                    <a:bodyPr/>
                    <a:lstStyle/>
                    <a:p>
                      <a:pPr marL="0" marR="0" algn="ctr">
                        <a:lnSpc>
                          <a:spcPct val="105000"/>
                        </a:lnSpc>
                        <a:spcBef>
                          <a:spcPts val="300"/>
                        </a:spcBef>
                        <a:spcAft>
                          <a:spcPts val="0"/>
                        </a:spcAft>
                      </a:pPr>
                      <a:r>
                        <a:rPr lang="en-ZA" sz="1200" dirty="0">
                          <a:effectLst/>
                        </a:rPr>
                        <a:t>0.4</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20000"/>
                        <a:lumOff val="80000"/>
                      </a:schemeClr>
                    </a:solidFill>
                  </a:tcP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r>
              <a:tr h="249013">
                <a:tc>
                  <a:txBody>
                    <a:bodyPr/>
                    <a:lstStyle/>
                    <a:p>
                      <a:pPr marL="0" marR="0" algn="ctr">
                        <a:lnSpc>
                          <a:spcPct val="105000"/>
                        </a:lnSpc>
                        <a:spcBef>
                          <a:spcPts val="300"/>
                        </a:spcBef>
                        <a:spcAft>
                          <a:spcPts val="0"/>
                        </a:spcAft>
                      </a:pPr>
                      <a:r>
                        <a:rPr lang="en-ZA" sz="1200">
                          <a:effectLst/>
                        </a:rPr>
                        <a:t>4</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marL="0" marR="0">
                        <a:lnSpc>
                          <a:spcPct val="105000"/>
                        </a:lnSpc>
                        <a:spcBef>
                          <a:spcPts val="300"/>
                        </a:spcBef>
                        <a:spcAft>
                          <a:spcPts val="0"/>
                        </a:spcAft>
                      </a:pPr>
                      <a:r>
                        <a:rPr lang="en-ZA" sz="1200">
                          <a:effectLst/>
                        </a:rPr>
                        <a:t>Streamflow regulation</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a:effectLst/>
                        </a:rPr>
                        <a:t>1.0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dirty="0">
                          <a:effectLst/>
                        </a:rPr>
                        <a:t>0.6</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6">
                        <a:lumMod val="20000"/>
                        <a:lumOff val="80000"/>
                      </a:schemeClr>
                    </a:solidFill>
                  </a:tcPr>
                </a:tc>
                <a:tc>
                  <a:txBody>
                    <a:bodyPr/>
                    <a:lstStyle/>
                    <a:p>
                      <a:pPr marL="0" marR="0" algn="ctr">
                        <a:lnSpc>
                          <a:spcPct val="105000"/>
                        </a:lnSpc>
                        <a:spcBef>
                          <a:spcPts val="300"/>
                        </a:spcBef>
                        <a:spcAft>
                          <a:spcPts val="0"/>
                        </a:spcAft>
                      </a:pPr>
                      <a:r>
                        <a:rPr lang="en-ZA" sz="1200" dirty="0">
                          <a:effectLst/>
                        </a:rPr>
                        <a:t>0.5</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40000"/>
                        <a:lumOff val="60000"/>
                      </a:schemeClr>
                    </a:solidFill>
                  </a:tcPr>
                </a:tc>
                <a:tc>
                  <a:txBody>
                    <a:bodyPr/>
                    <a:lstStyle/>
                    <a:p>
                      <a:pPr marL="0" marR="0" algn="ctr">
                        <a:lnSpc>
                          <a:spcPct val="105000"/>
                        </a:lnSpc>
                        <a:spcBef>
                          <a:spcPts val="300"/>
                        </a:spcBef>
                        <a:spcAft>
                          <a:spcPts val="0"/>
                        </a:spcAft>
                      </a:pPr>
                      <a:r>
                        <a:rPr lang="en-ZA" sz="1200" dirty="0">
                          <a:effectLst/>
                        </a:rPr>
                        <a:t>0.5</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6">
                        <a:lumMod val="40000"/>
                        <a:lumOff val="60000"/>
                      </a:schemeClr>
                    </a:solidFill>
                  </a:tcPr>
                </a:tc>
                <a:tc>
                  <a:txBody>
                    <a:bodyPr/>
                    <a:lstStyle/>
                    <a:p>
                      <a:pPr marL="0" marR="0" algn="ctr">
                        <a:lnSpc>
                          <a:spcPct val="105000"/>
                        </a:lnSpc>
                        <a:spcBef>
                          <a:spcPts val="300"/>
                        </a:spcBef>
                        <a:spcAft>
                          <a:spcPts val="0"/>
                        </a:spcAft>
                      </a:pPr>
                      <a:r>
                        <a:rPr lang="en-ZA" sz="1200">
                          <a:effectLst/>
                        </a:rPr>
                        <a:t>0.2</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a:effectLst/>
                        </a:rPr>
                        <a:t>0.5</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r>
              <a:tr h="249013">
                <a:tc>
                  <a:txBody>
                    <a:bodyPr/>
                    <a:lstStyle/>
                    <a:p>
                      <a:pPr marL="0" marR="0" algn="ctr">
                        <a:lnSpc>
                          <a:spcPct val="105000"/>
                        </a:lnSpc>
                        <a:spcBef>
                          <a:spcPts val="300"/>
                        </a:spcBef>
                        <a:spcAft>
                          <a:spcPts val="0"/>
                        </a:spcAft>
                      </a:pPr>
                      <a:r>
                        <a:rPr lang="en-ZA" sz="1200">
                          <a:effectLst/>
                        </a:rPr>
                        <a:t>5</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marL="0" marR="0">
                        <a:lnSpc>
                          <a:spcPct val="105000"/>
                        </a:lnSpc>
                        <a:spcBef>
                          <a:spcPts val="300"/>
                        </a:spcBef>
                        <a:spcAft>
                          <a:spcPts val="0"/>
                        </a:spcAft>
                      </a:pPr>
                      <a:r>
                        <a:rPr lang="en-ZA" sz="1200">
                          <a:effectLst/>
                        </a:rPr>
                        <a:t>Carbon storage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a:effectLst/>
                        </a:rPr>
                        <a:t>1.0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dirty="0">
                          <a:effectLst/>
                        </a:rPr>
                        <a:t>0.6</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6">
                        <a:lumMod val="20000"/>
                        <a:lumOff val="80000"/>
                      </a:schemeClr>
                    </a:solidFill>
                  </a:tcPr>
                </a:tc>
                <a:tc>
                  <a:txBody>
                    <a:bodyPr/>
                    <a:lstStyle/>
                    <a:p>
                      <a:pPr marL="0" marR="0" algn="ctr">
                        <a:lnSpc>
                          <a:spcPct val="105000"/>
                        </a:lnSpc>
                        <a:spcBef>
                          <a:spcPts val="300"/>
                        </a:spcBef>
                        <a:spcAft>
                          <a:spcPts val="0"/>
                        </a:spcAft>
                      </a:pPr>
                      <a:r>
                        <a:rPr lang="en-ZA" sz="1200">
                          <a:effectLst/>
                        </a:rPr>
                        <a:t>0.2</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40000"/>
                        <a:lumOff val="60000"/>
                      </a:schemeClr>
                    </a:solidFill>
                  </a:tcPr>
                </a:tc>
                <a:tc>
                  <a:txBody>
                    <a:bodyPr/>
                    <a:lstStyle/>
                    <a:p>
                      <a:pPr marL="0" marR="0" algn="ctr">
                        <a:lnSpc>
                          <a:spcPct val="105000"/>
                        </a:lnSpc>
                        <a:spcBef>
                          <a:spcPts val="300"/>
                        </a:spcBef>
                        <a:spcAft>
                          <a:spcPts val="0"/>
                        </a:spcAft>
                      </a:pPr>
                      <a:r>
                        <a:rPr lang="en-ZA" sz="1200" dirty="0">
                          <a:effectLst/>
                        </a:rPr>
                        <a:t>0.6</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20000"/>
                        <a:lumOff val="80000"/>
                      </a:schemeClr>
                    </a:solidFill>
                  </a:tcP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c>
                  <a:txBody>
                    <a:bodyPr/>
                    <a:lstStyle/>
                    <a:p>
                      <a:pPr marL="0" marR="0" algn="ctr">
                        <a:lnSpc>
                          <a:spcPct val="105000"/>
                        </a:lnSpc>
                        <a:spcBef>
                          <a:spcPts val="300"/>
                        </a:spcBef>
                        <a:spcAft>
                          <a:spcPts val="0"/>
                        </a:spcAft>
                      </a:pPr>
                      <a:r>
                        <a:rPr lang="en-ZA" sz="1200" dirty="0">
                          <a:effectLst/>
                        </a:rPr>
                        <a:t>0.2</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200" dirty="0">
                          <a:effectLst/>
                        </a:rPr>
                        <a:t>0.2</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6">
                        <a:lumMod val="20000"/>
                        <a:lumOff val="80000"/>
                      </a:schemeClr>
                    </a:solidFill>
                  </a:tcPr>
                </a:tc>
              </a:tr>
              <a:tr h="249013">
                <a:tc>
                  <a:txBody>
                    <a:bodyPr/>
                    <a:lstStyle/>
                    <a:p>
                      <a:pPr marL="0" marR="0" algn="ctr">
                        <a:lnSpc>
                          <a:spcPct val="105000"/>
                        </a:lnSpc>
                        <a:spcBef>
                          <a:spcPts val="300"/>
                        </a:spcBef>
                        <a:spcAft>
                          <a:spcPts val="0"/>
                        </a:spcAft>
                      </a:pPr>
                      <a:r>
                        <a:rPr lang="en-ZA" sz="1200">
                          <a:effectLst/>
                        </a:rPr>
                        <a:t>6</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marL="0" marR="0">
                        <a:lnSpc>
                          <a:spcPct val="105000"/>
                        </a:lnSpc>
                        <a:spcBef>
                          <a:spcPts val="300"/>
                        </a:spcBef>
                        <a:spcAft>
                          <a:spcPts val="0"/>
                        </a:spcAft>
                      </a:pPr>
                      <a:r>
                        <a:rPr lang="en-ZA" sz="1200">
                          <a:effectLst/>
                        </a:rPr>
                        <a:t>Provision of water</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a:effectLst/>
                        </a:rPr>
                        <a:t>1.0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dirty="0">
                          <a:effectLst/>
                        </a:rPr>
                        <a:t>1.1</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dirty="0">
                          <a:effectLst/>
                        </a:rPr>
                        <a:t>0.2</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40000"/>
                        <a:lumOff val="60000"/>
                      </a:schemeClr>
                    </a:solidFill>
                  </a:tcPr>
                </a:tc>
                <a:tc>
                  <a:txBody>
                    <a:bodyPr/>
                    <a:lstStyle/>
                    <a:p>
                      <a:pPr marL="0" marR="0" algn="ctr">
                        <a:lnSpc>
                          <a:spcPct val="105000"/>
                        </a:lnSpc>
                        <a:spcBef>
                          <a:spcPts val="300"/>
                        </a:spcBef>
                        <a:spcAft>
                          <a:spcPts val="0"/>
                        </a:spcAft>
                      </a:pPr>
                      <a:r>
                        <a:rPr lang="en-ZA" sz="1200">
                          <a:effectLst/>
                        </a:rPr>
                        <a:t>0.2</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c>
                  <a:txBody>
                    <a:bodyPr/>
                    <a:lstStyle/>
                    <a:p>
                      <a:pPr marL="0" marR="0" algn="ctr">
                        <a:lnSpc>
                          <a:spcPct val="105000"/>
                        </a:lnSpc>
                        <a:spcBef>
                          <a:spcPts val="300"/>
                        </a:spcBef>
                        <a:spcAft>
                          <a:spcPts val="0"/>
                        </a:spcAft>
                      </a:pPr>
                      <a:r>
                        <a:rPr lang="en-ZA" sz="1200" dirty="0">
                          <a:effectLst/>
                        </a:rPr>
                        <a:t>0.4</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20000"/>
                        <a:lumOff val="80000"/>
                      </a:schemeClr>
                    </a:solidFill>
                  </a:tcP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r>
              <a:tr h="249013">
                <a:tc>
                  <a:txBody>
                    <a:bodyPr/>
                    <a:lstStyle/>
                    <a:p>
                      <a:pPr marL="0" marR="0" algn="ctr">
                        <a:lnSpc>
                          <a:spcPct val="105000"/>
                        </a:lnSpc>
                        <a:spcBef>
                          <a:spcPts val="300"/>
                        </a:spcBef>
                        <a:spcAft>
                          <a:spcPts val="0"/>
                        </a:spcAft>
                      </a:pPr>
                      <a:r>
                        <a:rPr lang="en-ZA" sz="1200">
                          <a:effectLst/>
                        </a:rPr>
                        <a:t>7</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marL="0" marR="0">
                        <a:lnSpc>
                          <a:spcPct val="105000"/>
                        </a:lnSpc>
                        <a:spcBef>
                          <a:spcPts val="300"/>
                        </a:spcBef>
                        <a:spcAft>
                          <a:spcPts val="0"/>
                        </a:spcAft>
                      </a:pPr>
                      <a:r>
                        <a:rPr lang="en-ZA" sz="1200">
                          <a:effectLst/>
                        </a:rPr>
                        <a:t>Harvestable resources</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a:effectLst/>
                        </a:rPr>
                        <a:t>1.0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a:effectLst/>
                        </a:rPr>
                        <a:t>0.5</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a:effectLst/>
                        </a:rPr>
                        <a:t>0.2</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40000"/>
                        <a:lumOff val="60000"/>
                      </a:schemeClr>
                    </a:solidFill>
                  </a:tcPr>
                </a:tc>
                <a:tc>
                  <a:txBody>
                    <a:bodyPr/>
                    <a:lstStyle/>
                    <a:p>
                      <a:pPr marL="0" marR="0" algn="ctr">
                        <a:lnSpc>
                          <a:spcPct val="105000"/>
                        </a:lnSpc>
                        <a:spcBef>
                          <a:spcPts val="300"/>
                        </a:spcBef>
                        <a:spcAft>
                          <a:spcPts val="0"/>
                        </a:spcAft>
                      </a:pPr>
                      <a:r>
                        <a:rPr lang="en-ZA" sz="1200" dirty="0">
                          <a:effectLst/>
                        </a:rPr>
                        <a:t>0.3</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40000"/>
                        <a:lumOff val="60000"/>
                      </a:schemeClr>
                    </a:solidFill>
                  </a:tcP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c>
                  <a:txBody>
                    <a:bodyPr/>
                    <a:lstStyle/>
                    <a:p>
                      <a:pPr marL="0" marR="0" algn="ctr">
                        <a:lnSpc>
                          <a:spcPct val="105000"/>
                        </a:lnSpc>
                        <a:spcBef>
                          <a:spcPts val="300"/>
                        </a:spcBef>
                        <a:spcAft>
                          <a:spcPts val="0"/>
                        </a:spcAft>
                      </a:pPr>
                      <a:r>
                        <a:rPr lang="en-ZA" sz="1200" dirty="0">
                          <a:effectLst/>
                        </a:rPr>
                        <a:t>0.3</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6">
                        <a:lumMod val="20000"/>
                        <a:lumOff val="80000"/>
                      </a:schemeClr>
                    </a:solidFill>
                  </a:tcP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r>
              <a:tr h="245718">
                <a:tc>
                  <a:txBody>
                    <a:bodyPr/>
                    <a:lstStyle/>
                    <a:p>
                      <a:pPr marL="0" marR="0" algn="ctr">
                        <a:lnSpc>
                          <a:spcPct val="105000"/>
                        </a:lnSpc>
                        <a:spcBef>
                          <a:spcPts val="300"/>
                        </a:spcBef>
                        <a:spcAft>
                          <a:spcPts val="0"/>
                        </a:spcAft>
                      </a:pPr>
                      <a:r>
                        <a:rPr lang="en-ZA" sz="1200">
                          <a:effectLst/>
                        </a:rPr>
                        <a:t>8</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marL="0" marR="0">
                        <a:lnSpc>
                          <a:spcPct val="105000"/>
                        </a:lnSpc>
                        <a:spcBef>
                          <a:spcPts val="300"/>
                        </a:spcBef>
                        <a:spcAft>
                          <a:spcPts val="0"/>
                        </a:spcAft>
                      </a:pPr>
                      <a:r>
                        <a:rPr lang="en-ZA" sz="1200">
                          <a:effectLst/>
                        </a:rPr>
                        <a:t>Cultivated foods</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c>
                  <a:txBody>
                    <a:bodyPr/>
                    <a:lstStyle/>
                    <a:p>
                      <a:pPr marL="0" marR="0" algn="ctr">
                        <a:lnSpc>
                          <a:spcPct val="105000"/>
                        </a:lnSpc>
                        <a:spcBef>
                          <a:spcPts val="300"/>
                        </a:spcBef>
                        <a:spcAft>
                          <a:spcPts val="0"/>
                        </a:spcAft>
                      </a:pPr>
                      <a:r>
                        <a:rPr lang="en-ZA" sz="1200" dirty="0">
                          <a:effectLst/>
                        </a:rPr>
                        <a:t>1.0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c>
                  <a:txBody>
                    <a:bodyPr/>
                    <a:lstStyle/>
                    <a:p>
                      <a:pPr marL="0" marR="0" algn="ctr">
                        <a:lnSpc>
                          <a:spcPct val="105000"/>
                        </a:lnSpc>
                        <a:spcBef>
                          <a:spcPts val="300"/>
                        </a:spcBef>
                        <a:spcAft>
                          <a:spcPts val="0"/>
                        </a:spcAft>
                      </a:pPr>
                      <a:r>
                        <a:rPr lang="en-ZA" sz="1200" dirty="0" smtClean="0">
                          <a:effectLst/>
                          <a:latin typeface="Arial" panose="020B0604020202020204" pitchFamily="34" charset="0"/>
                          <a:ea typeface="Times New Roman" panose="02020603050405020304" pitchFamily="18" charset="0"/>
                          <a:cs typeface="Times New Roman" panose="02020603050405020304" pitchFamily="18" charset="0"/>
                        </a:rPr>
                        <a:t>0</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noFill/>
                  </a:tcPr>
                </a:tc>
              </a:tr>
            </a:tbl>
          </a:graphicData>
        </a:graphic>
      </p:graphicFrame>
      <p:cxnSp>
        <p:nvCxnSpPr>
          <p:cNvPr id="6" name="Straight Arrow Connector 5"/>
          <p:cNvCxnSpPr>
            <a:endCxn id="7" idx="0"/>
          </p:cNvCxnSpPr>
          <p:nvPr/>
        </p:nvCxnSpPr>
        <p:spPr>
          <a:xfrm flipH="1">
            <a:off x="1481328" y="3785618"/>
            <a:ext cx="1325880" cy="901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94172" y="4687610"/>
            <a:ext cx="1774312" cy="646331"/>
          </a:xfrm>
          <a:prstGeom prst="rect">
            <a:avLst/>
          </a:prstGeom>
          <a:noFill/>
        </p:spPr>
        <p:txBody>
          <a:bodyPr wrap="square" rtlCol="0">
            <a:spAutoFit/>
          </a:bodyPr>
          <a:lstStyle/>
          <a:p>
            <a:pPr algn="ctr"/>
            <a:r>
              <a:rPr lang="en-ZA" sz="1800" dirty="0" smtClean="0"/>
              <a:t>Maintained services</a:t>
            </a:r>
            <a:endParaRPr lang="en-GB" sz="1800" dirty="0"/>
          </a:p>
        </p:txBody>
      </p:sp>
      <p:sp>
        <p:nvSpPr>
          <p:cNvPr id="8" name="TextBox 7"/>
          <p:cNvSpPr txBox="1"/>
          <p:nvPr/>
        </p:nvSpPr>
        <p:spPr>
          <a:xfrm>
            <a:off x="6976872" y="4996931"/>
            <a:ext cx="2350008" cy="1477328"/>
          </a:xfrm>
          <a:prstGeom prst="rect">
            <a:avLst/>
          </a:prstGeom>
          <a:noFill/>
        </p:spPr>
        <p:txBody>
          <a:bodyPr wrap="square" rtlCol="0">
            <a:spAutoFit/>
          </a:bodyPr>
          <a:lstStyle/>
          <a:p>
            <a:pPr algn="ctr"/>
            <a:r>
              <a:rPr lang="en-ZA" sz="1800" dirty="0" smtClean="0"/>
              <a:t>Reduced services, but still maintains sediment trapping, carbon storage &amp; WQ amelioration</a:t>
            </a:r>
            <a:endParaRPr lang="en-GB" sz="1800" dirty="0"/>
          </a:p>
        </p:txBody>
      </p:sp>
      <p:cxnSp>
        <p:nvCxnSpPr>
          <p:cNvPr id="9" name="Straight Arrow Connector 8"/>
          <p:cNvCxnSpPr>
            <a:endCxn id="8" idx="0"/>
          </p:cNvCxnSpPr>
          <p:nvPr/>
        </p:nvCxnSpPr>
        <p:spPr>
          <a:xfrm flipH="1">
            <a:off x="8151876" y="3759603"/>
            <a:ext cx="266700" cy="12373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368484" y="4364444"/>
            <a:ext cx="1774312" cy="646331"/>
          </a:xfrm>
          <a:prstGeom prst="rect">
            <a:avLst/>
          </a:prstGeom>
          <a:noFill/>
        </p:spPr>
        <p:txBody>
          <a:bodyPr wrap="square" rtlCol="0">
            <a:spAutoFit/>
          </a:bodyPr>
          <a:lstStyle/>
          <a:p>
            <a:pPr algn="ctr"/>
            <a:r>
              <a:rPr lang="en-ZA" sz="1800" dirty="0" smtClean="0"/>
              <a:t>Provision of water NB</a:t>
            </a:r>
            <a:endParaRPr lang="en-GB" sz="1800" dirty="0"/>
          </a:p>
        </p:txBody>
      </p:sp>
      <p:cxnSp>
        <p:nvCxnSpPr>
          <p:cNvPr id="12" name="Straight Arrow Connector 11"/>
          <p:cNvCxnSpPr>
            <a:endCxn id="10" idx="0"/>
          </p:cNvCxnSpPr>
          <p:nvPr/>
        </p:nvCxnSpPr>
        <p:spPr>
          <a:xfrm flipH="1">
            <a:off x="3255640" y="3759603"/>
            <a:ext cx="630560" cy="6048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228020" y="5333941"/>
            <a:ext cx="1774312" cy="646331"/>
          </a:xfrm>
          <a:prstGeom prst="rect">
            <a:avLst/>
          </a:prstGeom>
          <a:noFill/>
        </p:spPr>
        <p:txBody>
          <a:bodyPr wrap="square" rtlCol="0">
            <a:spAutoFit/>
          </a:bodyPr>
          <a:lstStyle/>
          <a:p>
            <a:pPr algn="ctr"/>
            <a:r>
              <a:rPr lang="en-ZA" sz="1800" dirty="0" smtClean="0"/>
              <a:t>Cultivated goods NB</a:t>
            </a:r>
            <a:endParaRPr lang="en-GB" sz="1800" dirty="0"/>
          </a:p>
        </p:txBody>
      </p:sp>
      <p:cxnSp>
        <p:nvCxnSpPr>
          <p:cNvPr id="17" name="Straight Arrow Connector 16"/>
          <p:cNvCxnSpPr>
            <a:stCxn id="4" idx="2"/>
            <a:endCxn id="16" idx="0"/>
          </p:cNvCxnSpPr>
          <p:nvPr/>
        </p:nvCxnSpPr>
        <p:spPr>
          <a:xfrm flipH="1">
            <a:off x="4115176" y="3785618"/>
            <a:ext cx="456824" cy="15483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endCxn id="24" idx="0"/>
          </p:cNvCxnSpPr>
          <p:nvPr/>
        </p:nvCxnSpPr>
        <p:spPr>
          <a:xfrm flipH="1">
            <a:off x="5137310" y="3772611"/>
            <a:ext cx="230406" cy="21089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250154" y="5881609"/>
            <a:ext cx="1774312" cy="646331"/>
          </a:xfrm>
          <a:prstGeom prst="rect">
            <a:avLst/>
          </a:prstGeom>
          <a:noFill/>
        </p:spPr>
        <p:txBody>
          <a:bodyPr wrap="square" rtlCol="0">
            <a:spAutoFit/>
          </a:bodyPr>
          <a:lstStyle/>
          <a:p>
            <a:pPr algn="ctr"/>
            <a:r>
              <a:rPr lang="en-ZA" sz="1800" dirty="0" smtClean="0"/>
              <a:t>Flood attenuation NB</a:t>
            </a:r>
            <a:endParaRPr lang="en-GB" sz="1800" dirty="0"/>
          </a:p>
        </p:txBody>
      </p:sp>
      <p:sp>
        <p:nvSpPr>
          <p:cNvPr id="26" name="TextBox 25"/>
          <p:cNvSpPr txBox="1"/>
          <p:nvPr/>
        </p:nvSpPr>
        <p:spPr>
          <a:xfrm>
            <a:off x="5457726" y="4062023"/>
            <a:ext cx="1065276" cy="923330"/>
          </a:xfrm>
          <a:prstGeom prst="rect">
            <a:avLst/>
          </a:prstGeom>
          <a:noFill/>
        </p:spPr>
        <p:txBody>
          <a:bodyPr wrap="square" rtlCol="0">
            <a:spAutoFit/>
          </a:bodyPr>
          <a:lstStyle/>
          <a:p>
            <a:pPr algn="ctr"/>
            <a:r>
              <a:rPr lang="en-ZA" sz="1800" dirty="0" err="1" smtClean="0"/>
              <a:t>Sed</a:t>
            </a:r>
            <a:r>
              <a:rPr lang="en-ZA" sz="1800" dirty="0" smtClean="0"/>
              <a:t> trapping NB</a:t>
            </a:r>
            <a:endParaRPr lang="en-GB" sz="1800" dirty="0"/>
          </a:p>
        </p:txBody>
      </p:sp>
      <p:sp>
        <p:nvSpPr>
          <p:cNvPr id="28" name="TextBox 27"/>
          <p:cNvSpPr txBox="1"/>
          <p:nvPr/>
        </p:nvSpPr>
        <p:spPr>
          <a:xfrm>
            <a:off x="6670360" y="4064788"/>
            <a:ext cx="1383228" cy="646331"/>
          </a:xfrm>
          <a:prstGeom prst="rect">
            <a:avLst/>
          </a:prstGeom>
          <a:noFill/>
        </p:spPr>
        <p:txBody>
          <a:bodyPr wrap="square" rtlCol="0">
            <a:spAutoFit/>
          </a:bodyPr>
          <a:lstStyle/>
          <a:p>
            <a:pPr algn="ctr"/>
            <a:r>
              <a:rPr lang="en-ZA" sz="1800" dirty="0" smtClean="0"/>
              <a:t>Streamflow </a:t>
            </a:r>
            <a:r>
              <a:rPr lang="en-ZA" sz="1800" dirty="0" err="1" smtClean="0"/>
              <a:t>reg</a:t>
            </a:r>
            <a:r>
              <a:rPr lang="en-ZA" sz="1800" dirty="0" smtClean="0"/>
              <a:t> NB</a:t>
            </a:r>
            <a:endParaRPr lang="en-GB" sz="1800" dirty="0"/>
          </a:p>
        </p:txBody>
      </p:sp>
      <p:cxnSp>
        <p:nvCxnSpPr>
          <p:cNvPr id="29" name="Straight Arrow Connector 28"/>
          <p:cNvCxnSpPr>
            <a:endCxn id="28" idx="0"/>
          </p:cNvCxnSpPr>
          <p:nvPr/>
        </p:nvCxnSpPr>
        <p:spPr>
          <a:xfrm>
            <a:off x="7242988" y="3772611"/>
            <a:ext cx="118986" cy="2921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endCxn id="26" idx="0"/>
          </p:cNvCxnSpPr>
          <p:nvPr/>
        </p:nvCxnSpPr>
        <p:spPr>
          <a:xfrm flipH="1">
            <a:off x="5990364" y="3772611"/>
            <a:ext cx="58439" cy="2894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1490660" y="67422"/>
            <a:ext cx="5780750" cy="461665"/>
          </a:xfrm>
          <a:prstGeom prst="rect">
            <a:avLst/>
          </a:prstGeom>
          <a:noFill/>
        </p:spPr>
        <p:txBody>
          <a:bodyPr wrap="none" rtlCol="0">
            <a:spAutoFit/>
          </a:bodyPr>
          <a:lstStyle/>
          <a:p>
            <a:r>
              <a:rPr lang="en-ZA" dirty="0" smtClean="0"/>
              <a:t>Ecosystem services related to </a:t>
            </a:r>
            <a:r>
              <a:rPr lang="en-ZA" dirty="0" err="1" smtClean="0"/>
              <a:t>landcover</a:t>
            </a:r>
            <a:r>
              <a:rPr lang="en-ZA" dirty="0" smtClean="0"/>
              <a:t>:</a:t>
            </a:r>
            <a:endParaRPr lang="en-GB" dirty="0"/>
          </a:p>
        </p:txBody>
      </p:sp>
      <p:sp>
        <p:nvSpPr>
          <p:cNvPr id="36" name="TextBox 35"/>
          <p:cNvSpPr txBox="1"/>
          <p:nvPr/>
        </p:nvSpPr>
        <p:spPr>
          <a:xfrm>
            <a:off x="0" y="6005100"/>
            <a:ext cx="1571264" cy="461665"/>
          </a:xfrm>
          <a:prstGeom prst="rect">
            <a:avLst/>
          </a:prstGeom>
          <a:noFill/>
        </p:spPr>
        <p:txBody>
          <a:bodyPr wrap="none" rtlCol="0">
            <a:spAutoFit/>
          </a:bodyPr>
          <a:lstStyle/>
          <a:p>
            <a:r>
              <a:rPr lang="en-ZA" dirty="0" smtClean="0"/>
              <a:t>INR, 2017</a:t>
            </a:r>
            <a:endParaRPr lang="en-GB" dirty="0"/>
          </a:p>
        </p:txBody>
      </p:sp>
    </p:spTree>
    <p:extLst>
      <p:ext uri="{BB962C8B-B14F-4D97-AF65-F5344CB8AC3E}">
        <p14:creationId xmlns:p14="http://schemas.microsoft.com/office/powerpoint/2010/main" val="25843444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b="3101"/>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9960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65254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03461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89127119"/>
              </p:ext>
            </p:extLst>
          </p:nvPr>
        </p:nvGraphicFramePr>
        <p:xfrm>
          <a:off x="329184" y="1143002"/>
          <a:ext cx="8513063" cy="3474056"/>
        </p:xfrm>
        <a:graphic>
          <a:graphicData uri="http://schemas.openxmlformats.org/drawingml/2006/table">
            <a:tbl>
              <a:tblPr firstRow="1" firstCol="1" bandRow="1">
                <a:tableStyleId>{5C22544A-7EE6-4342-B048-85BDC9FD1C3A}</a:tableStyleId>
              </a:tblPr>
              <a:tblGrid>
                <a:gridCol w="1617822"/>
                <a:gridCol w="1617822"/>
                <a:gridCol w="1617822"/>
                <a:gridCol w="1501987"/>
                <a:gridCol w="1078805"/>
                <a:gridCol w="1078805"/>
              </a:tblGrid>
              <a:tr h="575410">
                <a:tc rowSpan="2" gridSpan="2">
                  <a:txBody>
                    <a:bodyPr/>
                    <a:lstStyle/>
                    <a:p>
                      <a:pPr marL="0" marR="0" algn="ctr">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rowSpan="2" hMerge="1">
                  <a:txBody>
                    <a:bodyPr/>
                    <a:lstStyle/>
                    <a:p>
                      <a:endParaRPr lang="en-GB"/>
                    </a:p>
                  </a:txBody>
                  <a:tcPr/>
                </a:tc>
                <a:tc gridSpan="4">
                  <a:txBody>
                    <a:bodyPr/>
                    <a:lstStyle/>
                    <a:p>
                      <a:pPr marL="0" marR="0" algn="ctr">
                        <a:lnSpc>
                          <a:spcPct val="105000"/>
                        </a:lnSpc>
                        <a:spcBef>
                          <a:spcPts val="300"/>
                        </a:spcBef>
                        <a:spcAft>
                          <a:spcPts val="0"/>
                        </a:spcAft>
                      </a:pPr>
                      <a:r>
                        <a:rPr lang="en-ZA" sz="1800">
                          <a:effectLst/>
                        </a:rPr>
                        <a:t>Demand.Supply</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tr>
              <a:tr h="597666">
                <a:tc gridSpan="2" vMerge="1">
                  <a:txBody>
                    <a:bodyPr/>
                    <a:lstStyle/>
                    <a:p>
                      <a:endParaRPr lang="en-GB"/>
                    </a:p>
                  </a:txBody>
                  <a:tcPr/>
                </a:tc>
                <a:tc hMerge="1" vMerge="1">
                  <a:txBody>
                    <a:bodyPr/>
                    <a:lstStyle/>
                    <a:p>
                      <a:endParaRPr lang="en-GB"/>
                    </a:p>
                  </a:txBody>
                  <a:tcPr/>
                </a:tc>
                <a:tc>
                  <a:txBody>
                    <a:bodyPr/>
                    <a:lstStyle/>
                    <a:p>
                      <a:pPr marL="0" marR="0" algn="ctr">
                        <a:lnSpc>
                          <a:spcPct val="105000"/>
                        </a:lnSpc>
                        <a:spcBef>
                          <a:spcPts val="300"/>
                        </a:spcBef>
                        <a:spcAft>
                          <a:spcPts val="0"/>
                        </a:spcAft>
                      </a:pPr>
                      <a:r>
                        <a:rPr lang="en-ZA" sz="1800">
                          <a:effectLst/>
                        </a:rPr>
                        <a:t>High.High</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5000"/>
                        </a:lnSpc>
                        <a:spcBef>
                          <a:spcPts val="300"/>
                        </a:spcBef>
                        <a:spcAft>
                          <a:spcPts val="0"/>
                        </a:spcAft>
                      </a:pPr>
                      <a:r>
                        <a:rPr lang="en-ZA" sz="1800">
                          <a:effectLst/>
                        </a:rPr>
                        <a:t>High.Low</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5000"/>
                        </a:lnSpc>
                        <a:spcBef>
                          <a:spcPts val="300"/>
                        </a:spcBef>
                        <a:spcAft>
                          <a:spcPts val="0"/>
                        </a:spcAft>
                      </a:pPr>
                      <a:r>
                        <a:rPr lang="en-ZA" sz="1800">
                          <a:effectLst/>
                        </a:rPr>
                        <a:t>Low.High</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5000"/>
                        </a:lnSpc>
                        <a:spcBef>
                          <a:spcPts val="300"/>
                        </a:spcBef>
                        <a:spcAft>
                          <a:spcPts val="0"/>
                        </a:spcAft>
                      </a:pPr>
                      <a:r>
                        <a:rPr lang="en-ZA" sz="1800">
                          <a:effectLst/>
                        </a:rPr>
                        <a:t>Low.Low</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575410">
                <a:tc rowSpan="4">
                  <a:txBody>
                    <a:bodyPr/>
                    <a:lstStyle/>
                    <a:p>
                      <a:pPr marL="0" marR="0" algn="ctr">
                        <a:lnSpc>
                          <a:spcPct val="105000"/>
                        </a:lnSpc>
                        <a:spcBef>
                          <a:spcPts val="300"/>
                        </a:spcBef>
                        <a:spcAft>
                          <a:spcPts val="0"/>
                        </a:spcAft>
                      </a:pPr>
                      <a:r>
                        <a:rPr lang="en-ZA" sz="1800">
                          <a:effectLst/>
                        </a:rPr>
                        <a:t>Ecological Importance.</a:t>
                      </a:r>
                      <a:endParaRPr lang="en-GB" sz="1800">
                        <a:effectLst/>
                      </a:endParaRPr>
                    </a:p>
                    <a:p>
                      <a:pPr marL="0" marR="0" algn="ctr">
                        <a:lnSpc>
                          <a:spcPct val="105000"/>
                        </a:lnSpc>
                        <a:spcBef>
                          <a:spcPts val="300"/>
                        </a:spcBef>
                        <a:spcAft>
                          <a:spcPts val="0"/>
                        </a:spcAft>
                      </a:pPr>
                      <a:r>
                        <a:rPr lang="en-ZA" sz="1800">
                          <a:effectLst/>
                        </a:rPr>
                        <a:t>Threat</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5000"/>
                        </a:lnSpc>
                        <a:spcBef>
                          <a:spcPts val="300"/>
                        </a:spcBef>
                        <a:spcAft>
                          <a:spcPts val="0"/>
                        </a:spcAft>
                      </a:pPr>
                      <a:r>
                        <a:rPr lang="en-ZA" sz="1800">
                          <a:effectLst/>
                        </a:rPr>
                        <a:t>High.High</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FF0000"/>
                    </a:solidFill>
                  </a:tcP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FF0000"/>
                    </a:solidFill>
                  </a:tcP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FF0000"/>
                    </a:solidFill>
                  </a:tcP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FF0000"/>
                    </a:solidFill>
                  </a:tcPr>
                </a:tc>
              </a:tr>
              <a:tr h="575410">
                <a:tc vMerge="1">
                  <a:txBody>
                    <a:bodyPr/>
                    <a:lstStyle/>
                    <a:p>
                      <a:endParaRPr lang="en-GB"/>
                    </a:p>
                  </a:txBody>
                  <a:tcPr/>
                </a:tc>
                <a:tc>
                  <a:txBody>
                    <a:bodyPr/>
                    <a:lstStyle/>
                    <a:p>
                      <a:pPr marL="0" marR="0" algn="ctr">
                        <a:lnSpc>
                          <a:spcPct val="105000"/>
                        </a:lnSpc>
                        <a:spcBef>
                          <a:spcPts val="300"/>
                        </a:spcBef>
                        <a:spcAft>
                          <a:spcPts val="0"/>
                        </a:spcAft>
                      </a:pPr>
                      <a:r>
                        <a:rPr lang="en-ZA" sz="1800">
                          <a:effectLst/>
                        </a:rPr>
                        <a:t>High.Low</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FF0000"/>
                    </a:solidFill>
                  </a:tcP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FF0000"/>
                    </a:solidFill>
                  </a:tcP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r>
              <a:tr h="574750">
                <a:tc vMerge="1">
                  <a:txBody>
                    <a:bodyPr/>
                    <a:lstStyle/>
                    <a:p>
                      <a:endParaRPr lang="en-GB"/>
                    </a:p>
                  </a:txBody>
                  <a:tcPr/>
                </a:tc>
                <a:tc>
                  <a:txBody>
                    <a:bodyPr/>
                    <a:lstStyle/>
                    <a:p>
                      <a:pPr marL="0" marR="0" algn="ctr">
                        <a:lnSpc>
                          <a:spcPct val="105000"/>
                        </a:lnSpc>
                        <a:spcBef>
                          <a:spcPts val="300"/>
                        </a:spcBef>
                        <a:spcAft>
                          <a:spcPts val="0"/>
                        </a:spcAft>
                      </a:pPr>
                      <a:r>
                        <a:rPr lang="en-ZA" sz="1800">
                          <a:effectLst/>
                        </a:rPr>
                        <a:t>Low.High</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FF0000"/>
                    </a:solidFill>
                  </a:tcPr>
                </a:tc>
                <a:tc>
                  <a:txBody>
                    <a:bodyPr/>
                    <a:lstStyle/>
                    <a:p>
                      <a:pPr marL="0" marR="0">
                        <a:lnSpc>
                          <a:spcPct val="105000"/>
                        </a:lnSpc>
                        <a:spcBef>
                          <a:spcPts val="300"/>
                        </a:spcBef>
                        <a:spcAft>
                          <a:spcPts val="0"/>
                        </a:spcAft>
                      </a:pPr>
                      <a:r>
                        <a:rPr lang="en-ZA" sz="1800">
                          <a:effectLst/>
                        </a:rPr>
                        <a:t> </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5000"/>
                        </a:lnSpc>
                        <a:spcBef>
                          <a:spcPts val="300"/>
                        </a:spcBef>
                        <a:spcAft>
                          <a:spcPts val="0"/>
                        </a:spcAft>
                      </a:pPr>
                      <a:r>
                        <a:rPr lang="en-ZA" sz="1800">
                          <a:effectLst/>
                        </a:rPr>
                        <a:t> </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575410">
                <a:tc vMerge="1">
                  <a:txBody>
                    <a:bodyPr/>
                    <a:lstStyle/>
                    <a:p>
                      <a:endParaRPr lang="en-GB"/>
                    </a:p>
                  </a:txBody>
                  <a:tcPr/>
                </a:tc>
                <a:tc>
                  <a:txBody>
                    <a:bodyPr/>
                    <a:lstStyle/>
                    <a:p>
                      <a:pPr marL="0" marR="0" algn="ctr">
                        <a:lnSpc>
                          <a:spcPct val="105000"/>
                        </a:lnSpc>
                        <a:spcBef>
                          <a:spcPts val="300"/>
                        </a:spcBef>
                        <a:spcAft>
                          <a:spcPts val="0"/>
                        </a:spcAft>
                      </a:pPr>
                      <a:r>
                        <a:rPr lang="en-ZA" sz="1800" dirty="0" err="1">
                          <a:effectLst/>
                        </a:rPr>
                        <a:t>Low.Low</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60000"/>
                        <a:lumOff val="40000"/>
                      </a:schemeClr>
                    </a:solidFill>
                  </a:tcPr>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solidFill>
                      <a:srgbClr val="FF0000"/>
                    </a:solidFill>
                  </a:tcPr>
                </a:tc>
                <a:tc>
                  <a:txBody>
                    <a:bodyPr/>
                    <a:lstStyle/>
                    <a:p>
                      <a:pPr marL="0" marR="0">
                        <a:lnSpc>
                          <a:spcPct val="105000"/>
                        </a:lnSpc>
                        <a:spcBef>
                          <a:spcPts val="300"/>
                        </a:spcBef>
                        <a:spcAft>
                          <a:spcPts val="0"/>
                        </a:spcAft>
                      </a:pPr>
                      <a:r>
                        <a:rPr lang="en-ZA" sz="1800">
                          <a:effectLst/>
                        </a:rPr>
                        <a:t> </a:t>
                      </a: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05000"/>
                        </a:lnSpc>
                        <a:spcBef>
                          <a:spcPts val="300"/>
                        </a:spcBef>
                        <a:spcAft>
                          <a:spcPts val="0"/>
                        </a:spcAft>
                      </a:pPr>
                      <a:r>
                        <a:rPr lang="en-ZA" sz="1800" dirty="0">
                          <a:effectLst/>
                        </a:rPr>
                        <a:t>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5" name="Rectangle 4"/>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Integration of Importance &amp; Supply/demand of Services</a:t>
            </a:r>
            <a:endParaRPr lang="en-GB" dirty="0"/>
          </a:p>
        </p:txBody>
      </p:sp>
    </p:spTree>
    <p:extLst>
      <p:ext uri="{BB962C8B-B14F-4D97-AF65-F5344CB8AC3E}">
        <p14:creationId xmlns:p14="http://schemas.microsoft.com/office/powerpoint/2010/main" val="24572541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26247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09284" y="738958"/>
            <a:ext cx="2714107" cy="1984577"/>
          </a:xfrm>
          <a:prstGeom prst="rect">
            <a:avLst/>
          </a:prstGeom>
        </p:spPr>
      </p:pic>
      <p:sp>
        <p:nvSpPr>
          <p:cNvPr id="16" name="Rectangle 15">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itle 1">
            <a:extLst>
              <a:ext uri="{FF2B5EF4-FFF2-40B4-BE49-F238E27FC236}">
                <a16:creationId xmlns="" xmlns:a16="http://schemas.microsoft.com/office/drawing/2014/main" id="{D2F84E0C-E16E-4241-AB20-166B197952F0}"/>
              </a:ext>
            </a:extLst>
          </p:cNvPr>
          <p:cNvSpPr txBox="1">
            <a:spLocks/>
          </p:cNvSpPr>
          <p:nvPr/>
        </p:nvSpPr>
        <p:spPr>
          <a:xfrm>
            <a:off x="1476000" y="0"/>
            <a:ext cx="7668000" cy="540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400" b="1" dirty="0" smtClean="0">
                <a:solidFill>
                  <a:schemeClr val="bg1"/>
                </a:solidFill>
              </a:rPr>
              <a:t>Typical threats to Priority </a:t>
            </a:r>
            <a:r>
              <a:rPr lang="en-GB" sz="2400" b="1" dirty="0">
                <a:solidFill>
                  <a:schemeClr val="bg1"/>
                </a:solidFill>
              </a:rPr>
              <a:t>Wetlands</a:t>
            </a:r>
          </a:p>
        </p:txBody>
      </p:sp>
      <p:sp>
        <p:nvSpPr>
          <p:cNvPr id="3" name="Rectangle 2"/>
          <p:cNvSpPr/>
          <p:nvPr/>
        </p:nvSpPr>
        <p:spPr>
          <a:xfrm>
            <a:off x="2591568" y="959975"/>
            <a:ext cx="6250680" cy="3620991"/>
          </a:xfrm>
          <a:prstGeom prst="rect">
            <a:avLst/>
          </a:prstGeom>
        </p:spPr>
        <p:txBody>
          <a:bodyPr wrap="square">
            <a:spAutoFit/>
          </a:bodyPr>
          <a:lstStyle/>
          <a:p>
            <a:pPr marL="457200" marR="0" algn="just">
              <a:lnSpc>
                <a:spcPct val="115000"/>
              </a:lnSpc>
              <a:spcBef>
                <a:spcPts val="600"/>
              </a:spcBef>
              <a:spcAft>
                <a:spcPts val="0"/>
              </a:spcAft>
            </a:pPr>
            <a:r>
              <a:rPr lang="en-ZA" sz="1400" b="1" dirty="0" smtClean="0">
                <a:ea typeface="Arial" panose="020B0604020202020204" pitchFamily="34" charset="0"/>
              </a:rPr>
              <a:t>Floodplain wetlands: </a:t>
            </a:r>
          </a:p>
          <a:p>
            <a:pPr marL="1200150" lvl="1" indent="-285750" algn="just">
              <a:lnSpc>
                <a:spcPct val="115000"/>
              </a:lnSpc>
              <a:spcBef>
                <a:spcPts val="600"/>
              </a:spcBef>
              <a:spcAft>
                <a:spcPts val="0"/>
              </a:spcAft>
              <a:buFont typeface="Arial" panose="020B0604020202020204" pitchFamily="34" charset="0"/>
              <a:buChar char="•"/>
            </a:pPr>
            <a:r>
              <a:rPr lang="en-ZA" sz="1400" dirty="0" smtClean="0">
                <a:ea typeface="Arial" panose="020B0604020202020204" pitchFamily="34" charset="0"/>
              </a:rPr>
              <a:t>Generally </a:t>
            </a:r>
            <a:r>
              <a:rPr lang="en-ZA" sz="1400" dirty="0">
                <a:ea typeface="Arial" panose="020B0604020202020204" pitchFamily="34" charset="0"/>
              </a:rPr>
              <a:t>receive most water during high flow events when waters overtop the streambank. </a:t>
            </a:r>
            <a:endParaRPr lang="en-ZA" sz="1400" dirty="0" smtClean="0">
              <a:ea typeface="Arial" panose="020B0604020202020204" pitchFamily="34" charset="0"/>
            </a:endParaRPr>
          </a:p>
          <a:p>
            <a:pPr marL="1200150" lvl="1" indent="-285750" algn="just">
              <a:lnSpc>
                <a:spcPct val="115000"/>
              </a:lnSpc>
              <a:spcBef>
                <a:spcPts val="600"/>
              </a:spcBef>
              <a:spcAft>
                <a:spcPts val="0"/>
              </a:spcAft>
              <a:buFont typeface="Arial" panose="020B0604020202020204" pitchFamily="34" charset="0"/>
              <a:buChar char="•"/>
            </a:pPr>
            <a:r>
              <a:rPr lang="en-ZA" sz="1400" dirty="0" smtClean="0">
                <a:ea typeface="Arial" panose="020B0604020202020204" pitchFamily="34" charset="0"/>
              </a:rPr>
              <a:t>NB flood </a:t>
            </a:r>
            <a:r>
              <a:rPr lang="en-ZA" sz="1400" dirty="0">
                <a:ea typeface="Arial" panose="020B0604020202020204" pitchFamily="34" charset="0"/>
              </a:rPr>
              <a:t>attenuation because of the nature of vegetation and topographic setting. </a:t>
            </a:r>
            <a:r>
              <a:rPr lang="en-ZA" sz="1400" dirty="0" smtClean="0">
                <a:ea typeface="Arial" panose="020B0604020202020204" pitchFamily="34" charset="0"/>
              </a:rPr>
              <a:t>Flood </a:t>
            </a:r>
            <a:r>
              <a:rPr lang="en-ZA" sz="1400" dirty="0">
                <a:ea typeface="Arial" panose="020B0604020202020204" pitchFamily="34" charset="0"/>
              </a:rPr>
              <a:t>attenuation is likely to be high early in the season until the floodplain soils are saturated, whilst in the late season flood attenuation is </a:t>
            </a:r>
            <a:r>
              <a:rPr lang="en-ZA" sz="1400" dirty="0" smtClean="0">
                <a:ea typeface="Arial" panose="020B0604020202020204" pitchFamily="34" charset="0"/>
              </a:rPr>
              <a:t>reduced. </a:t>
            </a:r>
          </a:p>
          <a:p>
            <a:pPr marL="1200150" lvl="1" indent="-285750" algn="just">
              <a:lnSpc>
                <a:spcPct val="115000"/>
              </a:lnSpc>
              <a:spcBef>
                <a:spcPts val="600"/>
              </a:spcBef>
              <a:spcAft>
                <a:spcPts val="0"/>
              </a:spcAft>
              <a:buFont typeface="Arial" panose="020B0604020202020204" pitchFamily="34" charset="0"/>
              <a:buChar char="•"/>
            </a:pPr>
            <a:r>
              <a:rPr lang="en-ZA" sz="1400" dirty="0" smtClean="0">
                <a:ea typeface="Arial" panose="020B0604020202020204" pitchFamily="34" charset="0"/>
              </a:rPr>
              <a:t>As </a:t>
            </a:r>
            <a:r>
              <a:rPr lang="en-ZA" sz="1400" dirty="0">
                <a:ea typeface="Arial" panose="020B0604020202020204" pitchFamily="34" charset="0"/>
              </a:rPr>
              <a:t>flood waters overtop streambanks the waters drop sediments, and nutrient bound sediments, which are left behind to accumulate. </a:t>
            </a:r>
            <a:endParaRPr lang="en-ZA" sz="1400" dirty="0" smtClean="0">
              <a:ea typeface="Arial" panose="020B0604020202020204" pitchFamily="34" charset="0"/>
            </a:endParaRPr>
          </a:p>
          <a:p>
            <a:pPr marL="1200150" lvl="1" indent="-285750" algn="just">
              <a:lnSpc>
                <a:spcPct val="115000"/>
              </a:lnSpc>
              <a:spcBef>
                <a:spcPts val="600"/>
              </a:spcBef>
              <a:spcAft>
                <a:spcPts val="0"/>
              </a:spcAft>
              <a:buFont typeface="Arial" panose="020B0604020202020204" pitchFamily="34" charset="0"/>
              <a:buChar char="•"/>
            </a:pPr>
            <a:r>
              <a:rPr lang="en-ZA" sz="1400" dirty="0" smtClean="0">
                <a:ea typeface="Arial" panose="020B0604020202020204" pitchFamily="34" charset="0"/>
              </a:rPr>
              <a:t>The </a:t>
            </a:r>
            <a:r>
              <a:rPr lang="en-ZA" sz="1400" dirty="0">
                <a:ea typeface="Arial" panose="020B0604020202020204" pitchFamily="34" charset="0"/>
              </a:rPr>
              <a:t>nature of clayey soils in floodplains means that soils retain water, thus limiting contribution to streamflow and groundwater recharge. </a:t>
            </a:r>
            <a:endParaRPr lang="en-ZA" sz="1400" dirty="0" smtClean="0">
              <a:ea typeface="Arial" panose="020B0604020202020204" pitchFamily="34" charset="0"/>
            </a:endParaRPr>
          </a:p>
        </p:txBody>
      </p:sp>
      <p:sp>
        <p:nvSpPr>
          <p:cNvPr id="4" name="Rectangle 3"/>
          <p:cNvSpPr/>
          <p:nvPr/>
        </p:nvSpPr>
        <p:spPr>
          <a:xfrm>
            <a:off x="1298448" y="4572332"/>
            <a:ext cx="7543800" cy="1826654"/>
          </a:xfrm>
          <a:prstGeom prst="rect">
            <a:avLst/>
          </a:prstGeom>
        </p:spPr>
        <p:txBody>
          <a:bodyPr wrap="square">
            <a:spAutoFit/>
          </a:bodyPr>
          <a:lstStyle/>
          <a:p>
            <a:pPr marL="457200" marR="0" algn="just">
              <a:lnSpc>
                <a:spcPct val="115000"/>
              </a:lnSpc>
              <a:spcBef>
                <a:spcPts val="600"/>
              </a:spcBef>
              <a:spcAft>
                <a:spcPts val="0"/>
              </a:spcAft>
            </a:pPr>
            <a:r>
              <a:rPr lang="en-ZA" sz="1400" i="1" u="sng" dirty="0" smtClean="0">
                <a:solidFill>
                  <a:srgbClr val="FF0000"/>
                </a:solidFill>
                <a:ea typeface="Arial" panose="020B0604020202020204" pitchFamily="34" charset="0"/>
              </a:rPr>
              <a:t>Indirect impacts</a:t>
            </a:r>
            <a:r>
              <a:rPr lang="en-ZA" sz="1400" i="1" dirty="0" smtClean="0">
                <a:solidFill>
                  <a:srgbClr val="FF0000"/>
                </a:solidFill>
                <a:ea typeface="Arial" panose="020B0604020202020204" pitchFamily="34" charset="0"/>
              </a:rPr>
              <a:t>: Upstream </a:t>
            </a:r>
            <a:r>
              <a:rPr lang="en-ZA" sz="1400" i="1" dirty="0">
                <a:solidFill>
                  <a:srgbClr val="FF0000"/>
                </a:solidFill>
                <a:ea typeface="Arial" panose="020B0604020202020204" pitchFamily="34" charset="0"/>
              </a:rPr>
              <a:t>dams, or dams within wetlands as well as channel straightening and infilling through construction of bridges or through wetland “reclamation” are the greatest impacts in floodplains. Floodplains are generally resilient to changes in sediment inputs as the system is dominated by fluvial processes. The main impact will be when harmful erosion is occurring due to a change in the natural dynamic (i.e. dam upstream removing sediment). Floodplain size, and manner of releasing water back into the wetland is also important.   </a:t>
            </a:r>
            <a:endParaRPr lang="en-GB" sz="1400" i="1" dirty="0">
              <a:solidFill>
                <a:srgbClr val="FF0000"/>
              </a:solidFill>
              <a:ea typeface="Arial" panose="020B0604020202020204" pitchFamily="34" charset="0"/>
            </a:endParaRPr>
          </a:p>
        </p:txBody>
      </p:sp>
    </p:spTree>
    <p:extLst>
      <p:ext uri="{BB962C8B-B14F-4D97-AF65-F5344CB8AC3E}">
        <p14:creationId xmlns:p14="http://schemas.microsoft.com/office/powerpoint/2010/main" val="3887978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56792" y="1011971"/>
            <a:ext cx="2730591" cy="1991945"/>
          </a:xfrm>
          <a:prstGeom prst="rect">
            <a:avLst/>
          </a:prstGeom>
        </p:spPr>
      </p:pic>
      <p:sp>
        <p:nvSpPr>
          <p:cNvPr id="19" name="Title 1">
            <a:extLst>
              <a:ext uri="{FF2B5EF4-FFF2-40B4-BE49-F238E27FC236}">
                <a16:creationId xmlns="" xmlns:a16="http://schemas.microsoft.com/office/drawing/2014/main" id="{D2F84E0C-E16E-4241-AB20-166B197952F0}"/>
              </a:ext>
            </a:extLst>
          </p:cNvPr>
          <p:cNvSpPr txBox="1">
            <a:spLocks/>
          </p:cNvSpPr>
          <p:nvPr/>
        </p:nvSpPr>
        <p:spPr>
          <a:xfrm>
            <a:off x="1476000" y="0"/>
            <a:ext cx="7668000" cy="540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400" b="1" dirty="0">
                <a:solidFill>
                  <a:schemeClr val="bg1"/>
                </a:solidFill>
              </a:rPr>
              <a:t>Identification of Priority Wetlands</a:t>
            </a:r>
          </a:p>
        </p:txBody>
      </p:sp>
      <p:sp>
        <p:nvSpPr>
          <p:cNvPr id="2" name="Rectangle 1"/>
          <p:cNvSpPr/>
          <p:nvPr/>
        </p:nvSpPr>
        <p:spPr>
          <a:xfrm>
            <a:off x="3141476" y="902243"/>
            <a:ext cx="5536180" cy="4765920"/>
          </a:xfrm>
          <a:prstGeom prst="rect">
            <a:avLst/>
          </a:prstGeom>
        </p:spPr>
        <p:txBody>
          <a:bodyPr wrap="square">
            <a:spAutoFit/>
          </a:bodyPr>
          <a:lstStyle/>
          <a:p>
            <a:pPr marL="342900" lvl="0" indent="-342900" algn="just">
              <a:lnSpc>
                <a:spcPct val="115000"/>
              </a:lnSpc>
              <a:spcBef>
                <a:spcPts val="600"/>
              </a:spcBef>
              <a:spcAft>
                <a:spcPts val="0"/>
              </a:spcAft>
              <a:buClr>
                <a:srgbClr val="7AB800"/>
              </a:buClr>
              <a:buSzPts val="1000"/>
              <a:buFont typeface="Symbol" panose="05050102010706020507" pitchFamily="18" charset="2"/>
              <a:buChar char=""/>
            </a:pPr>
            <a:r>
              <a:rPr lang="en-ZA" sz="1400" b="1" dirty="0">
                <a:ea typeface="Arial" panose="020B0604020202020204" pitchFamily="34" charset="0"/>
              </a:rPr>
              <a:t>Channelled valley-bottom wetlands</a:t>
            </a:r>
            <a:endParaRPr lang="en-GB" sz="1400" dirty="0">
              <a:ea typeface="Arial" panose="020B0604020202020204" pitchFamily="34" charset="0"/>
            </a:endParaRPr>
          </a:p>
          <a:p>
            <a:pPr marL="457200" marR="0" algn="just">
              <a:lnSpc>
                <a:spcPct val="115000"/>
              </a:lnSpc>
              <a:spcBef>
                <a:spcPts val="600"/>
              </a:spcBef>
              <a:spcAft>
                <a:spcPts val="0"/>
              </a:spcAft>
            </a:pPr>
            <a:r>
              <a:rPr lang="en-ZA" sz="1400" dirty="0" smtClean="0">
                <a:ea typeface="Arial" panose="020B0604020202020204" pitchFamily="34" charset="0"/>
              </a:rPr>
              <a:t>Less </a:t>
            </a:r>
            <a:r>
              <a:rPr lang="en-ZA" sz="1400" dirty="0">
                <a:ea typeface="Arial" panose="020B0604020202020204" pitchFamily="34" charset="0"/>
              </a:rPr>
              <a:t>active deposition than floodplains and tend to be narrower with steeper gradients. </a:t>
            </a:r>
            <a:r>
              <a:rPr lang="en-ZA" sz="1400" dirty="0" smtClean="0">
                <a:ea typeface="Arial" panose="020B0604020202020204" pitchFamily="34" charset="0"/>
              </a:rPr>
              <a:t>Groundwater </a:t>
            </a:r>
            <a:r>
              <a:rPr lang="en-ZA" sz="1400" dirty="0">
                <a:ea typeface="Arial" panose="020B0604020202020204" pitchFamily="34" charset="0"/>
              </a:rPr>
              <a:t>input to the main stem channel is also generally greater. </a:t>
            </a:r>
            <a:endParaRPr lang="en-ZA" sz="1400" dirty="0" smtClean="0">
              <a:ea typeface="Arial" panose="020B0604020202020204" pitchFamily="34" charset="0"/>
            </a:endParaRPr>
          </a:p>
          <a:p>
            <a:pPr marL="457200" marR="0" algn="just">
              <a:lnSpc>
                <a:spcPct val="115000"/>
              </a:lnSpc>
              <a:spcBef>
                <a:spcPts val="600"/>
              </a:spcBef>
              <a:spcAft>
                <a:spcPts val="0"/>
              </a:spcAft>
            </a:pPr>
            <a:r>
              <a:rPr lang="en-US" sz="1400" i="1" dirty="0">
                <a:solidFill>
                  <a:srgbClr val="FF0000"/>
                </a:solidFill>
                <a:ea typeface="Arial" panose="020B0604020202020204" pitchFamily="34" charset="0"/>
              </a:rPr>
              <a:t>Channel straightening and infilling through construction </a:t>
            </a:r>
            <a:r>
              <a:rPr lang="en-US" sz="1400" i="1" dirty="0" smtClean="0">
                <a:solidFill>
                  <a:srgbClr val="FF0000"/>
                </a:solidFill>
                <a:ea typeface="Arial" panose="020B0604020202020204" pitchFamily="34" charset="0"/>
              </a:rPr>
              <a:t>are </a:t>
            </a:r>
            <a:r>
              <a:rPr lang="en-US" sz="1400" i="1" dirty="0">
                <a:solidFill>
                  <a:srgbClr val="FF0000"/>
                </a:solidFill>
                <a:ea typeface="Arial" panose="020B0604020202020204" pitchFamily="34" charset="0"/>
              </a:rPr>
              <a:t>the greatest </a:t>
            </a:r>
            <a:r>
              <a:rPr lang="en-US" sz="1400" i="1" dirty="0" smtClean="0">
                <a:solidFill>
                  <a:srgbClr val="FF0000"/>
                </a:solidFill>
                <a:ea typeface="Arial" panose="020B0604020202020204" pitchFamily="34" charset="0"/>
              </a:rPr>
              <a:t>impacts. </a:t>
            </a:r>
            <a:r>
              <a:rPr lang="en-US" sz="1400" i="1" dirty="0">
                <a:solidFill>
                  <a:srgbClr val="FF0000"/>
                </a:solidFill>
                <a:ea typeface="Arial" panose="020B0604020202020204" pitchFamily="34" charset="0"/>
              </a:rPr>
              <a:t>Changes in runoff characteristics and erosional, depositional features and loss of organic material are also important</a:t>
            </a:r>
            <a:r>
              <a:rPr lang="en-US" sz="1400" i="1" dirty="0" smtClean="0">
                <a:solidFill>
                  <a:srgbClr val="FF0000"/>
                </a:solidFill>
                <a:ea typeface="Arial" panose="020B0604020202020204" pitchFamily="34" charset="0"/>
              </a:rPr>
              <a:t>. </a:t>
            </a:r>
          </a:p>
          <a:p>
            <a:pPr marL="457200" marR="0" algn="just">
              <a:lnSpc>
                <a:spcPct val="115000"/>
              </a:lnSpc>
              <a:spcBef>
                <a:spcPts val="600"/>
              </a:spcBef>
              <a:spcAft>
                <a:spcPts val="0"/>
              </a:spcAft>
            </a:pPr>
            <a:endParaRPr lang="en-ZA" sz="1400" i="1" dirty="0">
              <a:solidFill>
                <a:srgbClr val="FF0000"/>
              </a:solidFill>
              <a:ea typeface="Arial" panose="020B0604020202020204" pitchFamily="34" charset="0"/>
            </a:endParaRPr>
          </a:p>
          <a:p>
            <a:pPr marL="342900" lvl="0" indent="-342900" algn="just">
              <a:lnSpc>
                <a:spcPct val="115000"/>
              </a:lnSpc>
              <a:spcBef>
                <a:spcPts val="600"/>
              </a:spcBef>
              <a:spcAft>
                <a:spcPts val="0"/>
              </a:spcAft>
              <a:buClr>
                <a:srgbClr val="7AB800"/>
              </a:buClr>
              <a:buSzPts val="1000"/>
              <a:buFont typeface="Symbol" panose="05050102010706020507" pitchFamily="18" charset="2"/>
              <a:buChar char=""/>
            </a:pPr>
            <a:r>
              <a:rPr lang="en-ZA" sz="1400" b="1" dirty="0" smtClean="0">
                <a:ea typeface="Arial" panose="020B0604020202020204" pitchFamily="34" charset="0"/>
              </a:rPr>
              <a:t>Non-channelled </a:t>
            </a:r>
            <a:r>
              <a:rPr lang="en-ZA" sz="1400" b="1" dirty="0">
                <a:ea typeface="Arial" panose="020B0604020202020204" pitchFamily="34" charset="0"/>
              </a:rPr>
              <a:t>valley-bottom wetlands</a:t>
            </a:r>
            <a:endParaRPr lang="en-GB" sz="1400" dirty="0">
              <a:ea typeface="Arial" panose="020B0604020202020204" pitchFamily="34" charset="0"/>
            </a:endParaRPr>
          </a:p>
          <a:p>
            <a:pPr marL="457200" marR="0" algn="just">
              <a:lnSpc>
                <a:spcPct val="115000"/>
              </a:lnSpc>
              <a:spcBef>
                <a:spcPts val="600"/>
              </a:spcBef>
              <a:spcAft>
                <a:spcPts val="0"/>
              </a:spcAft>
            </a:pPr>
            <a:r>
              <a:rPr lang="en-ZA" sz="1400" dirty="0">
                <a:ea typeface="Arial" panose="020B0604020202020204" pitchFamily="34" charset="0"/>
              </a:rPr>
              <a:t>Stream channel inputs are spread diffusely across the wetland even at low flows, resulting in high levels of soil organic matter. </a:t>
            </a:r>
            <a:r>
              <a:rPr lang="en-ZA" sz="1400" dirty="0" smtClean="0">
                <a:ea typeface="Arial" panose="020B0604020202020204" pitchFamily="34" charset="0"/>
              </a:rPr>
              <a:t>This </a:t>
            </a:r>
            <a:r>
              <a:rPr lang="en-ZA" sz="1400" dirty="0">
                <a:ea typeface="Arial" panose="020B0604020202020204" pitchFamily="34" charset="0"/>
              </a:rPr>
              <a:t>aids nitrate and toxicant removal, particularly if there is groundwater contribution</a:t>
            </a:r>
            <a:r>
              <a:rPr lang="en-ZA" sz="1400" dirty="0" smtClean="0">
                <a:ea typeface="Arial" panose="020B0604020202020204" pitchFamily="34" charset="0"/>
              </a:rPr>
              <a:t>.</a:t>
            </a:r>
          </a:p>
          <a:p>
            <a:pPr marL="457200" marR="0" algn="just">
              <a:lnSpc>
                <a:spcPct val="115000"/>
              </a:lnSpc>
              <a:spcBef>
                <a:spcPts val="600"/>
              </a:spcBef>
              <a:spcAft>
                <a:spcPts val="0"/>
              </a:spcAft>
            </a:pPr>
            <a:r>
              <a:rPr lang="en-US" sz="1400" i="1" dirty="0">
                <a:solidFill>
                  <a:srgbClr val="FF0000"/>
                </a:solidFill>
                <a:ea typeface="Arial" panose="020B0604020202020204" pitchFamily="34" charset="0"/>
              </a:rPr>
              <a:t>Changes in runoff characteristics through increased </a:t>
            </a:r>
            <a:r>
              <a:rPr lang="en-US" sz="1400" i="1" dirty="0" err="1">
                <a:solidFill>
                  <a:srgbClr val="FF0000"/>
                </a:solidFill>
                <a:ea typeface="Arial" panose="020B0604020202020204" pitchFamily="34" charset="0"/>
              </a:rPr>
              <a:t>stormwater</a:t>
            </a:r>
            <a:r>
              <a:rPr lang="en-US" sz="1400" i="1" dirty="0">
                <a:solidFill>
                  <a:srgbClr val="FF0000"/>
                </a:solidFill>
                <a:ea typeface="Arial" panose="020B0604020202020204" pitchFamily="34" charset="0"/>
              </a:rPr>
              <a:t> inputs and increased erosional/deposition are important in non </a:t>
            </a:r>
            <a:r>
              <a:rPr lang="en-US" sz="1400" i="1" dirty="0" err="1">
                <a:solidFill>
                  <a:srgbClr val="FF0000"/>
                </a:solidFill>
                <a:ea typeface="Arial" panose="020B0604020202020204" pitchFamily="34" charset="0"/>
              </a:rPr>
              <a:t>channelled</a:t>
            </a:r>
            <a:r>
              <a:rPr lang="en-US" sz="1400" i="1" dirty="0">
                <a:solidFill>
                  <a:srgbClr val="FF0000"/>
                </a:solidFill>
                <a:ea typeface="Arial" panose="020B0604020202020204" pitchFamily="34" charset="0"/>
              </a:rPr>
              <a:t> wetlands.</a:t>
            </a:r>
            <a:endParaRPr lang="en-GB" sz="1400" i="1" dirty="0">
              <a:solidFill>
                <a:srgbClr val="FF0000"/>
              </a:solidFill>
              <a:ea typeface="Arial" panose="020B0604020202020204" pitchFamily="34" charset="0"/>
            </a:endParaRPr>
          </a:p>
        </p:txBody>
      </p:sp>
      <p:pic>
        <p:nvPicPr>
          <p:cNvPr id="13" name="Picture 12"/>
          <p:cNvPicPr>
            <a:picLocks noChangeAspect="1"/>
          </p:cNvPicPr>
          <p:nvPr/>
        </p:nvPicPr>
        <p:blipFill>
          <a:blip r:embed="rId3"/>
          <a:stretch>
            <a:fillRect/>
          </a:stretch>
        </p:blipFill>
        <p:spPr>
          <a:xfrm>
            <a:off x="346877" y="3755815"/>
            <a:ext cx="2686413" cy="1984577"/>
          </a:xfrm>
          <a:prstGeom prst="rect">
            <a:avLst/>
          </a:prstGeom>
        </p:spPr>
      </p:pic>
      <p:sp>
        <p:nvSpPr>
          <p:cNvPr id="7" name="Title 1">
            <a:extLst>
              <a:ext uri="{FF2B5EF4-FFF2-40B4-BE49-F238E27FC236}">
                <a16:creationId xmlns="" xmlns:a16="http://schemas.microsoft.com/office/drawing/2014/main" id="{D2F84E0C-E16E-4241-AB20-166B197952F0}"/>
              </a:ext>
            </a:extLst>
          </p:cNvPr>
          <p:cNvSpPr txBox="1">
            <a:spLocks/>
          </p:cNvSpPr>
          <p:nvPr/>
        </p:nvSpPr>
        <p:spPr>
          <a:xfrm>
            <a:off x="1628400" y="152400"/>
            <a:ext cx="7668000" cy="540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400" b="1" dirty="0" smtClean="0">
                <a:solidFill>
                  <a:schemeClr val="bg1"/>
                </a:solidFill>
              </a:rPr>
              <a:t>Typical threats to Priority </a:t>
            </a:r>
            <a:r>
              <a:rPr lang="en-GB" sz="2400" b="1" dirty="0">
                <a:solidFill>
                  <a:schemeClr val="bg1"/>
                </a:solidFill>
              </a:rPr>
              <a:t>Wetlands</a:t>
            </a:r>
          </a:p>
        </p:txBody>
      </p:sp>
      <p:sp>
        <p:nvSpPr>
          <p:cNvPr id="9" name="Rectangle 8">
            <a:extLst>
              <a:ext uri="{FF2B5EF4-FFF2-40B4-BE49-F238E27FC236}">
                <a16:creationId xmlns="" xmlns:a16="http://schemas.microsoft.com/office/drawing/2014/main" id="{8C59D194-7FF7-4AFE-A25B-1003609E103E}"/>
              </a:ext>
            </a:extLst>
          </p:cNvPr>
          <p:cNvSpPr/>
          <p:nvPr/>
        </p:nvSpPr>
        <p:spPr>
          <a:xfrm>
            <a:off x="0" y="-13706"/>
            <a:ext cx="9144000" cy="55370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 xmlns:a16="http://schemas.microsoft.com/office/drawing/2014/main" id="{D2F84E0C-E16E-4241-AB20-166B197952F0}"/>
              </a:ext>
            </a:extLst>
          </p:cNvPr>
          <p:cNvSpPr txBox="1">
            <a:spLocks/>
          </p:cNvSpPr>
          <p:nvPr/>
        </p:nvSpPr>
        <p:spPr>
          <a:xfrm>
            <a:off x="1476000" y="-13706"/>
            <a:ext cx="7668000" cy="540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400" b="1" dirty="0" smtClean="0">
                <a:solidFill>
                  <a:schemeClr val="bg1"/>
                </a:solidFill>
              </a:rPr>
              <a:t>Typical threats to Priority </a:t>
            </a:r>
            <a:r>
              <a:rPr lang="en-GB" sz="2400" b="1" dirty="0">
                <a:solidFill>
                  <a:schemeClr val="bg1"/>
                </a:solidFill>
              </a:rPr>
              <a:t>Wetlands</a:t>
            </a:r>
          </a:p>
        </p:txBody>
      </p:sp>
    </p:spTree>
    <p:extLst>
      <p:ext uri="{BB962C8B-B14F-4D97-AF65-F5344CB8AC3E}">
        <p14:creationId xmlns:p14="http://schemas.microsoft.com/office/powerpoint/2010/main" val="27672250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69990" y="2766247"/>
            <a:ext cx="2680058" cy="1955081"/>
          </a:xfrm>
          <a:prstGeom prst="rect">
            <a:avLst/>
          </a:prstGeom>
        </p:spPr>
      </p:pic>
      <p:pic>
        <p:nvPicPr>
          <p:cNvPr id="11" name="Picture 10"/>
          <p:cNvPicPr>
            <a:picLocks noChangeAspect="1"/>
          </p:cNvPicPr>
          <p:nvPr/>
        </p:nvPicPr>
        <p:blipFill>
          <a:blip r:embed="rId3"/>
          <a:stretch>
            <a:fillRect/>
          </a:stretch>
        </p:blipFill>
        <p:spPr>
          <a:xfrm>
            <a:off x="244723" y="688166"/>
            <a:ext cx="2730592" cy="2006921"/>
          </a:xfrm>
          <a:prstGeom prst="rect">
            <a:avLst/>
          </a:prstGeom>
        </p:spPr>
      </p:pic>
      <p:pic>
        <p:nvPicPr>
          <p:cNvPr id="12" name="Picture 11"/>
          <p:cNvPicPr>
            <a:picLocks noChangeAspect="1"/>
          </p:cNvPicPr>
          <p:nvPr/>
        </p:nvPicPr>
        <p:blipFill>
          <a:blip r:embed="rId4"/>
          <a:stretch>
            <a:fillRect/>
          </a:stretch>
        </p:blipFill>
        <p:spPr>
          <a:xfrm>
            <a:off x="269990" y="4792488"/>
            <a:ext cx="2686413" cy="1974792"/>
          </a:xfrm>
          <a:prstGeom prst="rect">
            <a:avLst/>
          </a:prstGeom>
        </p:spPr>
      </p:pic>
      <p:sp>
        <p:nvSpPr>
          <p:cNvPr id="19" name="Title 1">
            <a:extLst>
              <a:ext uri="{FF2B5EF4-FFF2-40B4-BE49-F238E27FC236}">
                <a16:creationId xmlns="" xmlns:a16="http://schemas.microsoft.com/office/drawing/2014/main" id="{D2F84E0C-E16E-4241-AB20-166B197952F0}"/>
              </a:ext>
            </a:extLst>
          </p:cNvPr>
          <p:cNvSpPr txBox="1">
            <a:spLocks/>
          </p:cNvSpPr>
          <p:nvPr/>
        </p:nvSpPr>
        <p:spPr>
          <a:xfrm>
            <a:off x="1476000" y="0"/>
            <a:ext cx="7668000" cy="540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400" b="1" dirty="0">
                <a:solidFill>
                  <a:schemeClr val="bg1"/>
                </a:solidFill>
              </a:rPr>
              <a:t>Identification of Priority Wetlands</a:t>
            </a:r>
          </a:p>
        </p:txBody>
      </p:sp>
      <p:sp>
        <p:nvSpPr>
          <p:cNvPr id="2" name="Rectangle 1"/>
          <p:cNvSpPr/>
          <p:nvPr/>
        </p:nvSpPr>
        <p:spPr>
          <a:xfrm>
            <a:off x="3083069" y="688166"/>
            <a:ext cx="5951203" cy="5833905"/>
          </a:xfrm>
          <a:prstGeom prst="rect">
            <a:avLst/>
          </a:prstGeom>
        </p:spPr>
        <p:txBody>
          <a:bodyPr wrap="square">
            <a:spAutoFit/>
          </a:bodyPr>
          <a:lstStyle/>
          <a:p>
            <a:pPr marL="342900" lvl="0" indent="-342900" algn="just">
              <a:lnSpc>
                <a:spcPct val="115000"/>
              </a:lnSpc>
              <a:spcBef>
                <a:spcPts val="600"/>
              </a:spcBef>
              <a:spcAft>
                <a:spcPts val="0"/>
              </a:spcAft>
              <a:buClr>
                <a:srgbClr val="7AB800"/>
              </a:buClr>
              <a:buSzPts val="1000"/>
              <a:buFont typeface="Symbol" panose="05050102010706020507" pitchFamily="18" charset="2"/>
              <a:buChar char=""/>
            </a:pPr>
            <a:r>
              <a:rPr lang="en-ZA" sz="1400" b="1" dirty="0">
                <a:ea typeface="Arial" panose="020B0604020202020204" pitchFamily="34" charset="0"/>
              </a:rPr>
              <a:t>Hillslope seep wetlands</a:t>
            </a:r>
            <a:endParaRPr lang="en-GB" sz="1400" dirty="0">
              <a:ea typeface="Arial" panose="020B0604020202020204" pitchFamily="34" charset="0"/>
            </a:endParaRPr>
          </a:p>
          <a:p>
            <a:pPr marL="457200" marR="0" algn="just">
              <a:lnSpc>
                <a:spcPct val="115000"/>
              </a:lnSpc>
              <a:spcBef>
                <a:spcPts val="600"/>
              </a:spcBef>
              <a:spcAft>
                <a:spcPts val="0"/>
              </a:spcAft>
            </a:pPr>
            <a:r>
              <a:rPr lang="en-ZA" sz="1400" dirty="0">
                <a:ea typeface="Arial" panose="020B0604020202020204" pitchFamily="34" charset="0"/>
              </a:rPr>
              <a:t>Normally associated with groundwater discharge, although there are additional contributions from surrounding runoff. Contribute streamflow regulation early in the season, until soils are saturated. Good provision of nitrate removal, but poor at erosion control owing to location on steep slopes</a:t>
            </a:r>
            <a:r>
              <a:rPr lang="en-ZA" sz="1400" dirty="0" smtClean="0">
                <a:ea typeface="Arial" panose="020B0604020202020204" pitchFamily="34" charset="0"/>
              </a:rPr>
              <a:t>.</a:t>
            </a:r>
          </a:p>
          <a:p>
            <a:pPr marL="457200" marR="0" algn="just">
              <a:lnSpc>
                <a:spcPct val="115000"/>
              </a:lnSpc>
              <a:spcBef>
                <a:spcPts val="600"/>
              </a:spcBef>
              <a:spcAft>
                <a:spcPts val="0"/>
              </a:spcAft>
            </a:pPr>
            <a:r>
              <a:rPr lang="en-US" sz="1400" i="1" dirty="0">
                <a:solidFill>
                  <a:srgbClr val="FF0000"/>
                </a:solidFill>
                <a:ea typeface="Arial" panose="020B0604020202020204" pitchFamily="34" charset="0"/>
              </a:rPr>
              <a:t>The location on slopes means that hillslope seeps are sensitive to erosion. Habitat transformation through agricultural use is also likely</a:t>
            </a:r>
            <a:r>
              <a:rPr lang="en-US" sz="1400" i="1" dirty="0" smtClean="0">
                <a:solidFill>
                  <a:srgbClr val="FF0000"/>
                </a:solidFill>
                <a:ea typeface="Arial" panose="020B0604020202020204" pitchFamily="34" charset="0"/>
              </a:rPr>
              <a:t>.</a:t>
            </a:r>
            <a:endParaRPr lang="en-GB" sz="1400" i="1" dirty="0">
              <a:solidFill>
                <a:srgbClr val="FF0000"/>
              </a:solidFill>
              <a:ea typeface="Arial" panose="020B0604020202020204" pitchFamily="34" charset="0"/>
            </a:endParaRPr>
          </a:p>
          <a:p>
            <a:pPr marL="342900" lvl="0" indent="-342900" algn="just">
              <a:lnSpc>
                <a:spcPct val="115000"/>
              </a:lnSpc>
              <a:spcBef>
                <a:spcPts val="600"/>
              </a:spcBef>
              <a:spcAft>
                <a:spcPts val="0"/>
              </a:spcAft>
              <a:buClr>
                <a:srgbClr val="7AB800"/>
              </a:buClr>
              <a:buSzPts val="1000"/>
              <a:buFont typeface="Symbol" panose="05050102010706020507" pitchFamily="18" charset="2"/>
              <a:buChar char=""/>
            </a:pPr>
            <a:r>
              <a:rPr lang="en-ZA" sz="1400" b="1" dirty="0">
                <a:ea typeface="Arial" panose="020B0604020202020204" pitchFamily="34" charset="0"/>
              </a:rPr>
              <a:t>Depressions (pans)</a:t>
            </a:r>
            <a:endParaRPr lang="en-GB" sz="1400" dirty="0">
              <a:ea typeface="Arial" panose="020B0604020202020204" pitchFamily="34" charset="0"/>
            </a:endParaRPr>
          </a:p>
          <a:p>
            <a:pPr marL="457200" marR="0" algn="just">
              <a:lnSpc>
                <a:spcPct val="115000"/>
              </a:lnSpc>
              <a:spcBef>
                <a:spcPts val="600"/>
              </a:spcBef>
              <a:spcAft>
                <a:spcPts val="0"/>
              </a:spcAft>
            </a:pPr>
            <a:r>
              <a:rPr lang="en-ZA" sz="1400" dirty="0">
                <a:ea typeface="Arial" panose="020B0604020202020204" pitchFamily="34" charset="0"/>
              </a:rPr>
              <a:t>Can receive both surface and groundwater flows, which accumulate in the </a:t>
            </a:r>
            <a:r>
              <a:rPr lang="en-ZA" sz="1400" dirty="0" smtClean="0">
                <a:ea typeface="Arial" panose="020B0604020202020204" pitchFamily="34" charset="0"/>
              </a:rPr>
              <a:t>depression. </a:t>
            </a:r>
          </a:p>
          <a:p>
            <a:pPr marL="342900" lvl="0" indent="-342900" algn="just">
              <a:lnSpc>
                <a:spcPct val="115000"/>
              </a:lnSpc>
              <a:spcBef>
                <a:spcPts val="600"/>
              </a:spcBef>
              <a:spcAft>
                <a:spcPts val="0"/>
              </a:spcAft>
              <a:buClr>
                <a:srgbClr val="7AB800"/>
              </a:buClr>
              <a:buSzPts val="1000"/>
              <a:buFont typeface="Symbol" panose="05050102010706020507" pitchFamily="18" charset="2"/>
              <a:buChar char=""/>
            </a:pPr>
            <a:r>
              <a:rPr lang="en-ZA" sz="1400" b="1" dirty="0" smtClean="0">
                <a:ea typeface="Arial" panose="020B0604020202020204" pitchFamily="34" charset="0"/>
              </a:rPr>
              <a:t>Flats</a:t>
            </a:r>
            <a:endParaRPr lang="en-GB" sz="1400" dirty="0" smtClean="0">
              <a:ea typeface="Arial" panose="020B0604020202020204" pitchFamily="34" charset="0"/>
            </a:endParaRPr>
          </a:p>
          <a:p>
            <a:pPr marL="457200" marR="0" algn="just">
              <a:lnSpc>
                <a:spcPct val="115000"/>
              </a:lnSpc>
              <a:spcBef>
                <a:spcPts val="600"/>
              </a:spcBef>
              <a:spcAft>
                <a:spcPts val="0"/>
              </a:spcAft>
            </a:pPr>
            <a:r>
              <a:rPr lang="en-ZA" sz="1400" dirty="0" smtClean="0">
                <a:ea typeface="Arial" panose="020B0604020202020204" pitchFamily="34" charset="0"/>
              </a:rPr>
              <a:t>Not </a:t>
            </a:r>
            <a:r>
              <a:rPr lang="en-ZA" sz="1400" dirty="0">
                <a:ea typeface="Arial" panose="020B0604020202020204" pitchFamily="34" charset="0"/>
              </a:rPr>
              <a:t>fed by water from a river channel, and is typically situated on flat land (often on a coastal plain). The primary source of water is precipitation, although on coastal plains groundwater may rise to or near the ground surface. Water typically exits via evapotranspiration and infiltration.  </a:t>
            </a:r>
            <a:endParaRPr lang="en-ZA" sz="1400" dirty="0" smtClean="0">
              <a:ea typeface="Arial" panose="020B0604020202020204" pitchFamily="34" charset="0"/>
            </a:endParaRPr>
          </a:p>
          <a:p>
            <a:pPr marL="457200" marR="0" algn="just">
              <a:lnSpc>
                <a:spcPct val="115000"/>
              </a:lnSpc>
              <a:spcBef>
                <a:spcPts val="600"/>
              </a:spcBef>
              <a:spcAft>
                <a:spcPts val="0"/>
              </a:spcAft>
            </a:pPr>
            <a:r>
              <a:rPr lang="en-US" sz="1400" i="1" dirty="0">
                <a:solidFill>
                  <a:srgbClr val="FF0000"/>
                </a:solidFill>
                <a:ea typeface="Arial" panose="020B0604020202020204" pitchFamily="34" charset="0"/>
              </a:rPr>
              <a:t>Depression wetlands and Wetland flats are sensitive to increased </a:t>
            </a:r>
            <a:r>
              <a:rPr lang="en-US" sz="1400" i="1" dirty="0" err="1">
                <a:solidFill>
                  <a:srgbClr val="FF0000"/>
                </a:solidFill>
                <a:ea typeface="Arial" panose="020B0604020202020204" pitchFamily="34" charset="0"/>
              </a:rPr>
              <a:t>stormwater</a:t>
            </a:r>
            <a:r>
              <a:rPr lang="en-US" sz="1400" i="1" dirty="0">
                <a:solidFill>
                  <a:srgbClr val="FF0000"/>
                </a:solidFill>
                <a:ea typeface="Arial" panose="020B0604020202020204" pitchFamily="34" charset="0"/>
              </a:rPr>
              <a:t> inputs as this impacts the seasonality of the wetlands. Habitat transformation is also likely. </a:t>
            </a:r>
            <a:endParaRPr lang="en-GB" sz="1400" i="1" dirty="0">
              <a:solidFill>
                <a:srgbClr val="FF0000"/>
              </a:solidFill>
              <a:ea typeface="Arial" panose="020B0604020202020204" pitchFamily="34" charset="0"/>
            </a:endParaRPr>
          </a:p>
        </p:txBody>
      </p:sp>
      <p:sp>
        <p:nvSpPr>
          <p:cNvPr id="8" name="Rectangle 7">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 xmlns:a16="http://schemas.microsoft.com/office/drawing/2014/main" id="{D2F84E0C-E16E-4241-AB20-166B197952F0}"/>
              </a:ext>
            </a:extLst>
          </p:cNvPr>
          <p:cNvSpPr txBox="1">
            <a:spLocks/>
          </p:cNvSpPr>
          <p:nvPr/>
        </p:nvSpPr>
        <p:spPr>
          <a:xfrm>
            <a:off x="1476000" y="0"/>
            <a:ext cx="7668000" cy="540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400" b="1" dirty="0" smtClean="0">
                <a:solidFill>
                  <a:schemeClr val="bg1"/>
                </a:solidFill>
              </a:rPr>
              <a:t>Typical threats to Priority </a:t>
            </a:r>
            <a:r>
              <a:rPr lang="en-GB" sz="2400" b="1" dirty="0">
                <a:solidFill>
                  <a:schemeClr val="bg1"/>
                </a:solidFill>
              </a:rPr>
              <a:t>Wetlands</a:t>
            </a:r>
          </a:p>
        </p:txBody>
      </p:sp>
    </p:spTree>
    <p:extLst>
      <p:ext uri="{BB962C8B-B14F-4D97-AF65-F5344CB8AC3E}">
        <p14:creationId xmlns:p14="http://schemas.microsoft.com/office/powerpoint/2010/main" val="35148474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cstate="email">
            <a:extLst>
              <a:ext uri="{28A0092B-C50C-407E-A947-70E740481C1C}">
                <a14:useLocalDpi xmlns:a14="http://schemas.microsoft.com/office/drawing/2010/main"/>
              </a:ext>
            </a:extLst>
          </a:blip>
          <a:srcRect/>
          <a:stretch/>
        </p:blipFill>
        <p:spPr bwMode="auto">
          <a:xfrm>
            <a:off x="1475116" y="77638"/>
            <a:ext cx="7668883" cy="6374920"/>
          </a:xfrm>
          <a:prstGeom prst="rect">
            <a:avLst/>
          </a:prstGeom>
          <a:ln>
            <a:noFill/>
          </a:ln>
          <a:effectLst>
            <a:softEdge rad="112500"/>
          </a:effectLst>
          <a:extLst>
            <a:ext uri="{53640926-AAD7-44D8-BBD7-CCE9431645EC}">
              <a14:shadowObscured xmlns:a14="http://schemas.microsoft.com/office/drawing/2010/main"/>
            </a:ext>
          </a:extLst>
        </p:spPr>
      </p:pic>
      <p:sp>
        <p:nvSpPr>
          <p:cNvPr id="2" name="Round Same Side Corner Rectangle 1"/>
          <p:cNvSpPr/>
          <p:nvPr/>
        </p:nvSpPr>
        <p:spPr>
          <a:xfrm>
            <a:off x="1801813" y="2126512"/>
            <a:ext cx="6383337" cy="1892332"/>
          </a:xfrm>
          <a:prstGeom prst="round2SameRect">
            <a:avLst/>
          </a:prstGeom>
          <a:gradFill flip="none" rotWithShape="1">
            <a:gsLst>
              <a:gs pos="0">
                <a:schemeClr val="bg2">
                  <a:lumMod val="75000"/>
                </a:schemeClr>
              </a:gs>
              <a:gs pos="100000">
                <a:srgbClr val="FFFFD5"/>
              </a:gs>
            </a:gsLst>
            <a:path path="rect">
              <a:fillToRect l="100000" t="100000"/>
            </a:path>
            <a:tileRect r="-100000" b="-100000"/>
          </a:gra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4400" b="1" dirty="0">
                <a:solidFill>
                  <a:schemeClr val="bg2">
                    <a:lumMod val="25000"/>
                  </a:schemeClr>
                </a:solidFill>
                <a:effectLst>
                  <a:outerShdw blurRad="38100" dist="38100" dir="2700000" algn="tl">
                    <a:srgbClr val="000000">
                      <a:alpha val="43137"/>
                    </a:srgbClr>
                  </a:outerShdw>
                </a:effectLst>
              </a:rPr>
              <a:t>Methodology for Determination of RQOs</a:t>
            </a:r>
            <a:endParaRPr lang="en-GB" sz="4400" b="1" dirty="0">
              <a:solidFill>
                <a:schemeClr val="bg2">
                  <a:lumMod val="25000"/>
                </a:schemeClr>
              </a:solidFill>
              <a:effectLst>
                <a:outerShdw blurRad="38100" dist="38100" dir="2700000" algn="tl">
                  <a:srgbClr val="000000">
                    <a:alpha val="43137"/>
                  </a:srgbClr>
                </a:outerShdw>
              </a:effectLst>
            </a:endParaRPr>
          </a:p>
        </p:txBody>
      </p:sp>
      <p:cxnSp>
        <p:nvCxnSpPr>
          <p:cNvPr id="4" name="Straight Connector 3"/>
          <p:cNvCxnSpPr/>
          <p:nvPr/>
        </p:nvCxnSpPr>
        <p:spPr>
          <a:xfrm flipV="1">
            <a:off x="1801813" y="4232815"/>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3845" y="3596640"/>
            <a:ext cx="3324284" cy="3073205"/>
          </a:xfrm>
          <a:prstGeom prst="rect">
            <a:avLst/>
          </a:prstGeom>
        </p:spPr>
      </p:pic>
      <p:sp>
        <p:nvSpPr>
          <p:cNvPr id="3" name="TextBox 2"/>
          <p:cNvSpPr txBox="1"/>
          <p:nvPr/>
        </p:nvSpPr>
        <p:spPr>
          <a:xfrm flipH="1">
            <a:off x="2613394" y="4488597"/>
            <a:ext cx="4966982" cy="830997"/>
          </a:xfrm>
          <a:prstGeom prst="rect">
            <a:avLst/>
          </a:prstGeom>
          <a:solidFill>
            <a:schemeClr val="bg1"/>
          </a:solidFill>
        </p:spPr>
        <p:txBody>
          <a:bodyPr wrap="square" rtlCol="0">
            <a:spAutoFit/>
          </a:bodyPr>
          <a:lstStyle/>
          <a:p>
            <a:pPr algn="ctr"/>
            <a:r>
              <a:rPr lang="en-ZA" b="1" dirty="0" smtClean="0"/>
              <a:t>WETLANDS: RQO outline for wetland in the </a:t>
            </a:r>
            <a:r>
              <a:rPr lang="en-ZA" b="1" dirty="0" err="1" smtClean="0"/>
              <a:t>Breede</a:t>
            </a:r>
            <a:r>
              <a:rPr lang="en-ZA" b="1" dirty="0" smtClean="0"/>
              <a:t>-Overberg</a:t>
            </a:r>
            <a:endParaRPr lang="en-GB" b="1" dirty="0"/>
          </a:p>
        </p:txBody>
      </p:sp>
    </p:spTree>
    <p:extLst>
      <p:ext uri="{BB962C8B-B14F-4D97-AF65-F5344CB8AC3E}">
        <p14:creationId xmlns:p14="http://schemas.microsoft.com/office/powerpoint/2010/main" val="2930900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4893" y="697310"/>
            <a:ext cx="6518131" cy="6189387"/>
          </a:xfrm>
          <a:prstGeom prst="rect">
            <a:avLst/>
          </a:prstGeom>
        </p:spPr>
        <p:txBody>
          <a:bodyPr wrap="square">
            <a:spAutoFit/>
          </a:bodyPr>
          <a:lstStyle/>
          <a:p>
            <a:pPr marL="342900" lvl="0" indent="-342900" algn="just">
              <a:lnSpc>
                <a:spcPct val="115000"/>
              </a:lnSpc>
              <a:spcBef>
                <a:spcPts val="600"/>
              </a:spcBef>
              <a:spcAft>
                <a:spcPts val="0"/>
              </a:spcAft>
              <a:buClr>
                <a:srgbClr val="7AB800"/>
              </a:buClr>
              <a:buSzPts val="1000"/>
              <a:buFont typeface="Symbol" panose="05050102010706020507" pitchFamily="18" charset="2"/>
              <a:buChar char=""/>
            </a:pPr>
            <a:r>
              <a:rPr lang="en-ZA" sz="1600" b="1" dirty="0" smtClean="0">
                <a:ea typeface="Arial" panose="020B0604020202020204" pitchFamily="34" charset="0"/>
              </a:rPr>
              <a:t>Prioritised wetland per IUA </a:t>
            </a:r>
          </a:p>
          <a:p>
            <a:pPr marL="800100" lvl="1" indent="-342900" algn="just">
              <a:lnSpc>
                <a:spcPct val="115000"/>
              </a:lnSpc>
              <a:spcBef>
                <a:spcPts val="600"/>
              </a:spcBef>
              <a:spcAft>
                <a:spcPts val="0"/>
              </a:spcAft>
              <a:buClr>
                <a:srgbClr val="7AB800"/>
              </a:buClr>
              <a:buSzPts val="1000"/>
              <a:buFont typeface="Symbol" panose="05050102010706020507" pitchFamily="18" charset="2"/>
              <a:buChar char=""/>
            </a:pPr>
            <a:r>
              <a:rPr lang="en-ZA" sz="1600" dirty="0" smtClean="0">
                <a:ea typeface="Arial" panose="020B0604020202020204" pitchFamily="34" charset="0"/>
              </a:rPr>
              <a:t>Ecological Importance</a:t>
            </a:r>
          </a:p>
          <a:p>
            <a:pPr marL="800100" lvl="1" indent="-342900" algn="just">
              <a:lnSpc>
                <a:spcPct val="115000"/>
              </a:lnSpc>
              <a:spcBef>
                <a:spcPts val="600"/>
              </a:spcBef>
              <a:spcAft>
                <a:spcPts val="0"/>
              </a:spcAft>
              <a:buClr>
                <a:srgbClr val="7AB800"/>
              </a:buClr>
              <a:buSzPts val="1000"/>
              <a:buFont typeface="Symbol" panose="05050102010706020507" pitchFamily="18" charset="2"/>
              <a:buChar char=""/>
            </a:pPr>
            <a:r>
              <a:rPr lang="en-ZA" sz="1600" dirty="0" smtClean="0">
                <a:ea typeface="Arial" panose="020B0604020202020204" pitchFamily="34" charset="0"/>
              </a:rPr>
              <a:t>Provision of Ecosystem Services supply/demand (INR, 2017)</a:t>
            </a:r>
          </a:p>
          <a:p>
            <a:pPr marL="342900" lvl="0" indent="-342900" algn="just">
              <a:lnSpc>
                <a:spcPct val="115000"/>
              </a:lnSpc>
              <a:spcBef>
                <a:spcPts val="600"/>
              </a:spcBef>
              <a:spcAft>
                <a:spcPts val="0"/>
              </a:spcAft>
              <a:buClr>
                <a:srgbClr val="7AB800"/>
              </a:buClr>
              <a:buSzPts val="1000"/>
              <a:buFont typeface="Symbol" panose="05050102010706020507" pitchFamily="18" charset="2"/>
              <a:buChar char=""/>
            </a:pPr>
            <a:r>
              <a:rPr lang="en-ZA" sz="1600" b="1" dirty="0" smtClean="0">
                <a:ea typeface="Arial" panose="020B0604020202020204" pitchFamily="34" charset="0"/>
              </a:rPr>
              <a:t>Component/Sub-component</a:t>
            </a:r>
          </a:p>
          <a:p>
            <a:pPr marL="800100" lvl="1" indent="-342900" algn="just">
              <a:lnSpc>
                <a:spcPct val="115000"/>
              </a:lnSpc>
              <a:spcBef>
                <a:spcPts val="600"/>
              </a:spcBef>
              <a:spcAft>
                <a:spcPts val="0"/>
              </a:spcAft>
              <a:buClr>
                <a:srgbClr val="7AB800"/>
              </a:buClr>
              <a:buSzPts val="1000"/>
              <a:buFont typeface="Symbol" panose="05050102010706020507" pitchFamily="18" charset="2"/>
              <a:buChar char=""/>
            </a:pPr>
            <a:r>
              <a:rPr lang="en-ZA" sz="1600" dirty="0" smtClean="0">
                <a:ea typeface="Arial" panose="020B0604020202020204" pitchFamily="34" charset="0"/>
              </a:rPr>
              <a:t>i.e. Quantity/Flow</a:t>
            </a:r>
          </a:p>
          <a:p>
            <a:pPr marL="342900" lvl="0" indent="-342900" algn="just">
              <a:lnSpc>
                <a:spcPct val="115000"/>
              </a:lnSpc>
              <a:spcBef>
                <a:spcPts val="600"/>
              </a:spcBef>
              <a:spcAft>
                <a:spcPts val="0"/>
              </a:spcAft>
              <a:buClr>
                <a:srgbClr val="7AB800"/>
              </a:buClr>
              <a:buSzPts val="1000"/>
              <a:buFont typeface="Symbol" panose="05050102010706020507" pitchFamily="18" charset="2"/>
              <a:buChar char=""/>
            </a:pPr>
            <a:r>
              <a:rPr lang="en-ZA" sz="1600" b="1" dirty="0" smtClean="0">
                <a:ea typeface="Arial" panose="020B0604020202020204" pitchFamily="34" charset="0"/>
              </a:rPr>
              <a:t>Indicator </a:t>
            </a:r>
          </a:p>
          <a:p>
            <a:pPr marL="800100" lvl="1" indent="-342900" algn="just">
              <a:lnSpc>
                <a:spcPct val="115000"/>
              </a:lnSpc>
              <a:spcBef>
                <a:spcPts val="600"/>
              </a:spcBef>
              <a:spcAft>
                <a:spcPts val="0"/>
              </a:spcAft>
              <a:buClr>
                <a:srgbClr val="7AB800"/>
              </a:buClr>
              <a:buSzPts val="1000"/>
              <a:buFont typeface="Symbol" panose="05050102010706020507" pitchFamily="18" charset="2"/>
              <a:buChar char=""/>
            </a:pPr>
            <a:r>
              <a:rPr lang="en-ZA" sz="1600" dirty="0" smtClean="0">
                <a:ea typeface="Arial" panose="020B0604020202020204" pitchFamily="34" charset="0"/>
              </a:rPr>
              <a:t>Representation </a:t>
            </a:r>
            <a:r>
              <a:rPr lang="en-ZA" sz="1600" dirty="0">
                <a:ea typeface="Arial" panose="020B0604020202020204" pitchFamily="34" charset="0"/>
              </a:rPr>
              <a:t>of trend tracking the measurable change in a system over </a:t>
            </a:r>
            <a:r>
              <a:rPr lang="en-ZA" sz="1600" dirty="0" smtClean="0">
                <a:ea typeface="Arial" panose="020B0604020202020204" pitchFamily="34" charset="0"/>
              </a:rPr>
              <a:t>time. Focuses on a small manageable set of information to get a sense of the “bigger picture”</a:t>
            </a:r>
          </a:p>
          <a:p>
            <a:pPr marL="342900" indent="-342900" algn="just">
              <a:lnSpc>
                <a:spcPct val="115000"/>
              </a:lnSpc>
              <a:spcBef>
                <a:spcPts val="600"/>
              </a:spcBef>
              <a:spcAft>
                <a:spcPts val="0"/>
              </a:spcAft>
              <a:buClr>
                <a:srgbClr val="7AB800"/>
              </a:buClr>
              <a:buSzPts val="1000"/>
              <a:buFont typeface="Symbol" panose="05050102010706020507" pitchFamily="18" charset="2"/>
              <a:buChar char=""/>
            </a:pPr>
            <a:r>
              <a:rPr lang="en-ZA" sz="1600" b="1" dirty="0" smtClean="0">
                <a:ea typeface="Arial" panose="020B0604020202020204" pitchFamily="34" charset="0"/>
              </a:rPr>
              <a:t>RQO</a:t>
            </a:r>
          </a:p>
          <a:p>
            <a:pPr marL="800100" lvl="1" indent="-342900" algn="just">
              <a:lnSpc>
                <a:spcPct val="115000"/>
              </a:lnSpc>
              <a:spcBef>
                <a:spcPts val="600"/>
              </a:spcBef>
              <a:spcAft>
                <a:spcPts val="0"/>
              </a:spcAft>
              <a:buClr>
                <a:srgbClr val="7AB800"/>
              </a:buClr>
              <a:buSzPts val="1000"/>
              <a:buFont typeface="Symbol" panose="05050102010706020507" pitchFamily="18" charset="2"/>
              <a:buChar char=""/>
            </a:pPr>
            <a:r>
              <a:rPr lang="en-ZA" sz="1600" dirty="0" smtClean="0">
                <a:ea typeface="Arial" panose="020B0604020202020204" pitchFamily="34" charset="0"/>
              </a:rPr>
              <a:t>Descriptive broad statements describing overall objectives for the Resource Unit</a:t>
            </a:r>
          </a:p>
          <a:p>
            <a:pPr marL="342900" lvl="0" indent="-342900" algn="just">
              <a:lnSpc>
                <a:spcPct val="115000"/>
              </a:lnSpc>
              <a:spcBef>
                <a:spcPts val="600"/>
              </a:spcBef>
              <a:spcAft>
                <a:spcPts val="0"/>
              </a:spcAft>
              <a:buClr>
                <a:srgbClr val="7AB800"/>
              </a:buClr>
              <a:buSzPts val="1000"/>
              <a:buFont typeface="Symbol" panose="05050102010706020507" pitchFamily="18" charset="2"/>
              <a:buChar char=""/>
            </a:pPr>
            <a:r>
              <a:rPr lang="en-ZA" sz="1600" b="1" dirty="0" smtClean="0">
                <a:ea typeface="Arial" panose="020B0604020202020204" pitchFamily="34" charset="0"/>
              </a:rPr>
              <a:t>Numerical limit</a:t>
            </a:r>
          </a:p>
          <a:p>
            <a:pPr marL="800100" lvl="1" indent="-342900" algn="just">
              <a:lnSpc>
                <a:spcPct val="115000"/>
              </a:lnSpc>
              <a:spcBef>
                <a:spcPts val="600"/>
              </a:spcBef>
              <a:spcAft>
                <a:spcPts val="0"/>
              </a:spcAft>
              <a:buClr>
                <a:srgbClr val="7AB800"/>
              </a:buClr>
              <a:buSzPts val="1000"/>
              <a:buFont typeface="Symbol" panose="05050102010706020507" pitchFamily="18" charset="2"/>
              <a:buChar char=""/>
            </a:pPr>
            <a:r>
              <a:rPr lang="en-ZA" sz="1600" dirty="0" smtClean="0">
                <a:ea typeface="Arial" panose="020B0604020202020204" pitchFamily="34" charset="0"/>
              </a:rPr>
              <a:t>Quantitative descriptors of different components of the Resource Unit</a:t>
            </a:r>
          </a:p>
          <a:p>
            <a:pPr marL="342900" lvl="0" indent="-342900" algn="just">
              <a:lnSpc>
                <a:spcPct val="115000"/>
              </a:lnSpc>
              <a:spcBef>
                <a:spcPts val="600"/>
              </a:spcBef>
              <a:spcAft>
                <a:spcPts val="0"/>
              </a:spcAft>
              <a:buClr>
                <a:srgbClr val="7AB800"/>
              </a:buClr>
              <a:buSzPts val="1000"/>
              <a:buFont typeface="Symbol" panose="05050102010706020507" pitchFamily="18" charset="2"/>
              <a:buChar char=""/>
            </a:pPr>
            <a:endParaRPr lang="en-ZA" sz="1600" b="1" dirty="0">
              <a:ea typeface="Arial" panose="020B0604020202020204" pitchFamily="34" charset="0"/>
            </a:endParaRPr>
          </a:p>
          <a:p>
            <a:pPr marL="342900" lvl="0" indent="-342900" algn="just">
              <a:lnSpc>
                <a:spcPct val="115000"/>
              </a:lnSpc>
              <a:spcBef>
                <a:spcPts val="600"/>
              </a:spcBef>
              <a:spcAft>
                <a:spcPts val="0"/>
              </a:spcAft>
              <a:buClr>
                <a:srgbClr val="7AB800"/>
              </a:buClr>
              <a:buSzPts val="1000"/>
              <a:buFont typeface="Symbol" panose="05050102010706020507" pitchFamily="18" charset="2"/>
              <a:buChar char=""/>
            </a:pPr>
            <a:endParaRPr lang="en-ZA" sz="1600" b="1" dirty="0" smtClean="0">
              <a:ea typeface="Arial" panose="020B0604020202020204" pitchFamily="34" charset="0"/>
            </a:endParaRPr>
          </a:p>
          <a:p>
            <a:pPr marL="800100" lvl="1" indent="-342900" algn="just">
              <a:lnSpc>
                <a:spcPct val="115000"/>
              </a:lnSpc>
              <a:spcBef>
                <a:spcPts val="600"/>
              </a:spcBef>
              <a:spcAft>
                <a:spcPts val="0"/>
              </a:spcAft>
              <a:buClr>
                <a:srgbClr val="7AB800"/>
              </a:buClr>
              <a:buSzPts val="1000"/>
              <a:buFont typeface="Symbol" panose="05050102010706020507" pitchFamily="18" charset="2"/>
              <a:buChar char=""/>
            </a:pPr>
            <a:endParaRPr lang="en-GB" sz="1600" dirty="0">
              <a:ea typeface="Arial" panose="020B0604020202020204" pitchFamily="34" charset="0"/>
            </a:endParaRPr>
          </a:p>
        </p:txBody>
      </p:sp>
      <p:sp>
        <p:nvSpPr>
          <p:cNvPr id="6" name="Rectangle 5">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Overview</a:t>
            </a:r>
            <a:endParaRPr lang="en-GB" dirty="0"/>
          </a:p>
        </p:txBody>
      </p:sp>
    </p:spTree>
    <p:extLst>
      <p:ext uri="{BB962C8B-B14F-4D97-AF65-F5344CB8AC3E}">
        <p14:creationId xmlns:p14="http://schemas.microsoft.com/office/powerpoint/2010/main" val="1278300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6861878" y="2572043"/>
            <a:ext cx="1749488" cy="169820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Overview</a:t>
            </a:r>
            <a:endParaRPr lang="en-GB" dirty="0"/>
          </a:p>
        </p:txBody>
      </p:sp>
      <p:sp>
        <p:nvSpPr>
          <p:cNvPr id="7" name="TextBox 6"/>
          <p:cNvSpPr txBox="1"/>
          <p:nvPr/>
        </p:nvSpPr>
        <p:spPr>
          <a:xfrm>
            <a:off x="3975914" y="2356300"/>
            <a:ext cx="1867223" cy="830997"/>
          </a:xfrm>
          <a:prstGeom prst="rect">
            <a:avLst/>
          </a:prstGeom>
          <a:noFill/>
        </p:spPr>
        <p:txBody>
          <a:bodyPr wrap="square" rtlCol="0">
            <a:spAutoFit/>
          </a:bodyPr>
          <a:lstStyle/>
          <a:p>
            <a:r>
              <a:rPr lang="en-ZA" dirty="0" err="1" smtClean="0"/>
              <a:t>EcoSpecs</a:t>
            </a:r>
            <a:r>
              <a:rPr lang="en-ZA" dirty="0" smtClean="0"/>
              <a:t> &amp; </a:t>
            </a:r>
            <a:r>
              <a:rPr lang="en-ZA" dirty="0" err="1" smtClean="0"/>
              <a:t>UserSpecs</a:t>
            </a:r>
            <a:endParaRPr lang="en-GB" dirty="0"/>
          </a:p>
        </p:txBody>
      </p:sp>
      <p:sp>
        <p:nvSpPr>
          <p:cNvPr id="8" name="TextBox 7"/>
          <p:cNvSpPr txBox="1"/>
          <p:nvPr/>
        </p:nvSpPr>
        <p:spPr>
          <a:xfrm>
            <a:off x="1948699" y="3358644"/>
            <a:ext cx="1354132" cy="830997"/>
          </a:xfrm>
          <a:prstGeom prst="rect">
            <a:avLst/>
          </a:prstGeom>
          <a:noFill/>
        </p:spPr>
        <p:txBody>
          <a:bodyPr wrap="square" rtlCol="0">
            <a:spAutoFit/>
          </a:bodyPr>
          <a:lstStyle/>
          <a:p>
            <a:r>
              <a:rPr lang="en-ZA" sz="1600" dirty="0" smtClean="0"/>
              <a:t>Provision of Ecosystem Services</a:t>
            </a:r>
            <a:endParaRPr lang="en-GB" sz="1600" dirty="0"/>
          </a:p>
        </p:txBody>
      </p:sp>
      <p:sp>
        <p:nvSpPr>
          <p:cNvPr id="9" name="TextBox 8"/>
          <p:cNvSpPr txBox="1"/>
          <p:nvPr/>
        </p:nvSpPr>
        <p:spPr>
          <a:xfrm>
            <a:off x="3820164" y="5052862"/>
            <a:ext cx="2028953" cy="461665"/>
          </a:xfrm>
          <a:prstGeom prst="rect">
            <a:avLst/>
          </a:prstGeom>
          <a:noFill/>
          <a:ln>
            <a:solidFill>
              <a:schemeClr val="tx2">
                <a:lumMod val="60000"/>
                <a:lumOff val="40000"/>
              </a:schemeClr>
            </a:solidFill>
          </a:ln>
        </p:spPr>
        <p:txBody>
          <a:bodyPr wrap="none" rtlCol="0">
            <a:spAutoFit/>
          </a:bodyPr>
          <a:lstStyle/>
          <a:p>
            <a:r>
              <a:rPr lang="en-ZA" dirty="0" smtClean="0"/>
              <a:t>Available Info</a:t>
            </a:r>
            <a:endParaRPr lang="en-GB" dirty="0"/>
          </a:p>
        </p:txBody>
      </p:sp>
      <p:sp>
        <p:nvSpPr>
          <p:cNvPr id="10" name="TextBox 9"/>
          <p:cNvSpPr txBox="1"/>
          <p:nvPr/>
        </p:nvSpPr>
        <p:spPr>
          <a:xfrm>
            <a:off x="6861878" y="2587132"/>
            <a:ext cx="1802013" cy="1569660"/>
          </a:xfrm>
          <a:prstGeom prst="rect">
            <a:avLst/>
          </a:prstGeom>
          <a:noFill/>
        </p:spPr>
        <p:txBody>
          <a:bodyPr wrap="square" rtlCol="0">
            <a:spAutoFit/>
          </a:bodyPr>
          <a:lstStyle/>
          <a:p>
            <a:r>
              <a:rPr lang="en-ZA" dirty="0" smtClean="0"/>
              <a:t>RQO Indicators &amp; Numerical Limits</a:t>
            </a:r>
          </a:p>
        </p:txBody>
      </p:sp>
      <p:cxnSp>
        <p:nvCxnSpPr>
          <p:cNvPr id="13" name="Straight Arrow Connector 12"/>
          <p:cNvCxnSpPr>
            <a:stCxn id="52" idx="3"/>
            <a:endCxn id="55" idx="1"/>
          </p:cNvCxnSpPr>
          <p:nvPr/>
        </p:nvCxnSpPr>
        <p:spPr>
          <a:xfrm flipV="1">
            <a:off x="1487489" y="1493663"/>
            <a:ext cx="456172" cy="11091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7" idx="3"/>
            <a:endCxn id="10" idx="1"/>
          </p:cNvCxnSpPr>
          <p:nvPr/>
        </p:nvCxnSpPr>
        <p:spPr>
          <a:xfrm>
            <a:off x="5843137" y="2771799"/>
            <a:ext cx="1018741" cy="6001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814184" y="5525019"/>
            <a:ext cx="1980029" cy="646331"/>
          </a:xfrm>
          <a:prstGeom prst="rect">
            <a:avLst/>
          </a:prstGeom>
          <a:noFill/>
        </p:spPr>
        <p:txBody>
          <a:bodyPr wrap="none" rtlCol="0">
            <a:spAutoFit/>
          </a:bodyPr>
          <a:lstStyle/>
          <a:p>
            <a:r>
              <a:rPr lang="en-ZA" sz="1800" i="1" dirty="0" smtClean="0">
                <a:solidFill>
                  <a:srgbClr val="FF0000"/>
                </a:solidFill>
              </a:rPr>
              <a:t>Reserve info</a:t>
            </a:r>
          </a:p>
          <a:p>
            <a:r>
              <a:rPr lang="en-ZA" sz="1800" i="1" dirty="0" smtClean="0">
                <a:solidFill>
                  <a:srgbClr val="FF0000"/>
                </a:solidFill>
              </a:rPr>
              <a:t>Non-Reserve info</a:t>
            </a:r>
            <a:endParaRPr lang="en-GB" sz="1800" i="1" dirty="0">
              <a:solidFill>
                <a:srgbClr val="FF0000"/>
              </a:solidFill>
            </a:endParaRPr>
          </a:p>
        </p:txBody>
      </p:sp>
      <p:sp>
        <p:nvSpPr>
          <p:cNvPr id="40" name="TextBox 39"/>
          <p:cNvSpPr txBox="1"/>
          <p:nvPr/>
        </p:nvSpPr>
        <p:spPr>
          <a:xfrm>
            <a:off x="4012072" y="3172208"/>
            <a:ext cx="1366516" cy="1200329"/>
          </a:xfrm>
          <a:prstGeom prst="rect">
            <a:avLst/>
          </a:prstGeom>
          <a:noFill/>
        </p:spPr>
        <p:txBody>
          <a:bodyPr wrap="square" rtlCol="0">
            <a:spAutoFit/>
          </a:bodyPr>
          <a:lstStyle/>
          <a:p>
            <a:r>
              <a:rPr lang="en-ZA" sz="1800" i="1" dirty="0" smtClean="0">
                <a:solidFill>
                  <a:srgbClr val="FF0000"/>
                </a:solidFill>
              </a:rPr>
              <a:t>Quantity</a:t>
            </a:r>
          </a:p>
          <a:p>
            <a:r>
              <a:rPr lang="en-ZA" sz="1800" i="1" dirty="0" smtClean="0">
                <a:solidFill>
                  <a:srgbClr val="FF0000"/>
                </a:solidFill>
              </a:rPr>
              <a:t>Quality</a:t>
            </a:r>
          </a:p>
          <a:p>
            <a:r>
              <a:rPr lang="en-ZA" sz="1800" i="1" dirty="0" smtClean="0">
                <a:solidFill>
                  <a:srgbClr val="FF0000"/>
                </a:solidFill>
              </a:rPr>
              <a:t>Habitat</a:t>
            </a:r>
          </a:p>
          <a:p>
            <a:r>
              <a:rPr lang="en-ZA" sz="1800" i="1" dirty="0" smtClean="0">
                <a:solidFill>
                  <a:srgbClr val="FF0000"/>
                </a:solidFill>
              </a:rPr>
              <a:t>Biota</a:t>
            </a:r>
            <a:endParaRPr lang="en-GB" sz="1800" i="1" dirty="0">
              <a:solidFill>
                <a:srgbClr val="FF0000"/>
              </a:solidFill>
            </a:endParaRPr>
          </a:p>
        </p:txBody>
      </p:sp>
      <p:sp>
        <p:nvSpPr>
          <p:cNvPr id="43" name="TextBox 42"/>
          <p:cNvSpPr txBox="1"/>
          <p:nvPr/>
        </p:nvSpPr>
        <p:spPr>
          <a:xfrm>
            <a:off x="1974563" y="4128693"/>
            <a:ext cx="1815838" cy="646331"/>
          </a:xfrm>
          <a:prstGeom prst="rect">
            <a:avLst/>
          </a:prstGeom>
          <a:noFill/>
        </p:spPr>
        <p:txBody>
          <a:bodyPr wrap="square" rtlCol="0">
            <a:spAutoFit/>
          </a:bodyPr>
          <a:lstStyle/>
          <a:p>
            <a:r>
              <a:rPr lang="en-ZA" sz="1800" i="1" dirty="0" smtClean="0">
                <a:solidFill>
                  <a:srgbClr val="FF0000"/>
                </a:solidFill>
              </a:rPr>
              <a:t>supply &amp; demand</a:t>
            </a:r>
            <a:endParaRPr lang="en-GB" sz="1800" i="1" dirty="0">
              <a:solidFill>
                <a:srgbClr val="FF0000"/>
              </a:solidFill>
            </a:endParaRPr>
          </a:p>
        </p:txBody>
      </p:sp>
      <p:sp>
        <p:nvSpPr>
          <p:cNvPr id="52" name="TextBox 51"/>
          <p:cNvSpPr txBox="1"/>
          <p:nvPr/>
        </p:nvSpPr>
        <p:spPr>
          <a:xfrm>
            <a:off x="17452" y="2418154"/>
            <a:ext cx="1470037" cy="369332"/>
          </a:xfrm>
          <a:prstGeom prst="rect">
            <a:avLst/>
          </a:prstGeom>
          <a:noFill/>
        </p:spPr>
        <p:txBody>
          <a:bodyPr wrap="square" rtlCol="0">
            <a:spAutoFit/>
          </a:bodyPr>
          <a:lstStyle/>
          <a:p>
            <a:r>
              <a:rPr lang="en-ZA" sz="1800" dirty="0" smtClean="0"/>
              <a:t>Prioritisation</a:t>
            </a:r>
            <a:endParaRPr lang="en-GB" sz="1800" dirty="0"/>
          </a:p>
        </p:txBody>
      </p:sp>
      <p:sp>
        <p:nvSpPr>
          <p:cNvPr id="55" name="TextBox 54"/>
          <p:cNvSpPr txBox="1"/>
          <p:nvPr/>
        </p:nvSpPr>
        <p:spPr>
          <a:xfrm>
            <a:off x="1943661" y="1031998"/>
            <a:ext cx="1391886" cy="923330"/>
          </a:xfrm>
          <a:prstGeom prst="rect">
            <a:avLst/>
          </a:prstGeom>
          <a:noFill/>
        </p:spPr>
        <p:txBody>
          <a:bodyPr wrap="square" rtlCol="0">
            <a:spAutoFit/>
          </a:bodyPr>
          <a:lstStyle/>
          <a:p>
            <a:r>
              <a:rPr lang="en-ZA" sz="1800" dirty="0" smtClean="0"/>
              <a:t>Ecological importance &amp; threat</a:t>
            </a:r>
            <a:endParaRPr lang="en-GB" sz="1800" dirty="0"/>
          </a:p>
        </p:txBody>
      </p:sp>
      <p:cxnSp>
        <p:nvCxnSpPr>
          <p:cNvPr id="67" name="Straight Arrow Connector 66"/>
          <p:cNvCxnSpPr>
            <a:stCxn id="52" idx="3"/>
            <a:endCxn id="8" idx="1"/>
          </p:cNvCxnSpPr>
          <p:nvPr/>
        </p:nvCxnSpPr>
        <p:spPr>
          <a:xfrm>
            <a:off x="1487489" y="2602820"/>
            <a:ext cx="461210" cy="11713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55" idx="3"/>
            <a:endCxn id="7" idx="1"/>
          </p:cNvCxnSpPr>
          <p:nvPr/>
        </p:nvCxnSpPr>
        <p:spPr>
          <a:xfrm>
            <a:off x="3335547" y="1493663"/>
            <a:ext cx="640367" cy="12781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8" idx="3"/>
            <a:endCxn id="7" idx="1"/>
          </p:cNvCxnSpPr>
          <p:nvPr/>
        </p:nvCxnSpPr>
        <p:spPr>
          <a:xfrm flipV="1">
            <a:off x="3302831" y="2771799"/>
            <a:ext cx="673083" cy="10023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9" idx="3"/>
            <a:endCxn id="44" idx="1"/>
          </p:cNvCxnSpPr>
          <p:nvPr/>
        </p:nvCxnSpPr>
        <p:spPr>
          <a:xfrm flipV="1">
            <a:off x="5849117" y="3421146"/>
            <a:ext cx="1012761" cy="18625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3948238" y="747735"/>
            <a:ext cx="1711920" cy="1200329"/>
          </a:xfrm>
          <a:prstGeom prst="rect">
            <a:avLst/>
          </a:prstGeom>
          <a:noFill/>
          <a:ln>
            <a:solidFill>
              <a:schemeClr val="tx2">
                <a:lumMod val="60000"/>
                <a:lumOff val="40000"/>
              </a:schemeClr>
            </a:solidFill>
          </a:ln>
        </p:spPr>
        <p:txBody>
          <a:bodyPr wrap="square" rtlCol="0">
            <a:spAutoFit/>
          </a:bodyPr>
          <a:lstStyle/>
          <a:p>
            <a:r>
              <a:rPr lang="en-ZA" dirty="0" smtClean="0"/>
              <a:t>Water Resource Class</a:t>
            </a:r>
            <a:endParaRPr lang="en-GB" dirty="0"/>
          </a:p>
        </p:txBody>
      </p:sp>
      <p:cxnSp>
        <p:nvCxnSpPr>
          <p:cNvPr id="87" name="Straight Arrow Connector 86"/>
          <p:cNvCxnSpPr>
            <a:stCxn id="86" idx="3"/>
            <a:endCxn id="10" idx="1"/>
          </p:cNvCxnSpPr>
          <p:nvPr/>
        </p:nvCxnSpPr>
        <p:spPr>
          <a:xfrm>
            <a:off x="5660158" y="1347900"/>
            <a:ext cx="1201720" cy="20240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85240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 y="11823"/>
            <a:ext cx="9144000" cy="58105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ZA" sz="2800" b="1" dirty="0">
                <a:solidFill>
                  <a:schemeClr val="bg1"/>
                </a:solidFill>
              </a:rPr>
              <a:t>Integrated Units of Analysis and Nodes</a:t>
            </a:r>
            <a:endParaRPr lang="en-GB" sz="2800" b="1"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99335"/>
            <a:ext cx="9144000" cy="6466245"/>
          </a:xfrm>
          <a:prstGeom prst="rect">
            <a:avLst/>
          </a:prstGeom>
        </p:spPr>
      </p:pic>
      <p:sp>
        <p:nvSpPr>
          <p:cNvPr id="6" name="Rectangle 5">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Overview: Water Resource Classification</a:t>
            </a:r>
            <a:endParaRPr lang="en-GB" dirty="0"/>
          </a:p>
        </p:txBody>
      </p:sp>
    </p:spTree>
    <p:extLst>
      <p:ext uri="{BB962C8B-B14F-4D97-AF65-F5344CB8AC3E}">
        <p14:creationId xmlns:p14="http://schemas.microsoft.com/office/powerpoint/2010/main" val="38908609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57031914"/>
              </p:ext>
            </p:extLst>
          </p:nvPr>
        </p:nvGraphicFramePr>
        <p:xfrm>
          <a:off x="747522" y="1474498"/>
          <a:ext cx="7886701" cy="3653790"/>
        </p:xfrm>
        <a:graphic>
          <a:graphicData uri="http://schemas.openxmlformats.org/drawingml/2006/table">
            <a:tbl>
              <a:tblPr firstRow="1" firstCol="1" bandRow="1">
                <a:tableStyleId>{5C22544A-7EE6-4342-B048-85BDC9FD1C3A}</a:tableStyleId>
              </a:tblPr>
              <a:tblGrid>
                <a:gridCol w="3208310">
                  <a:extLst>
                    <a:ext uri="{9D8B030D-6E8A-4147-A177-3AD203B41FA5}">
                      <a16:colId xmlns:a16="http://schemas.microsoft.com/office/drawing/2014/main" xmlns="" val="20000"/>
                    </a:ext>
                  </a:extLst>
                </a:gridCol>
                <a:gridCol w="3208310">
                  <a:extLst>
                    <a:ext uri="{9D8B030D-6E8A-4147-A177-3AD203B41FA5}">
                      <a16:colId xmlns:a16="http://schemas.microsoft.com/office/drawing/2014/main" xmlns="" val="20001"/>
                    </a:ext>
                  </a:extLst>
                </a:gridCol>
                <a:gridCol w="1470081">
                  <a:extLst>
                    <a:ext uri="{9D8B030D-6E8A-4147-A177-3AD203B41FA5}">
                      <a16:colId xmlns:a16="http://schemas.microsoft.com/office/drawing/2014/main" xmlns="" val="20002"/>
                    </a:ext>
                  </a:extLst>
                </a:gridCol>
              </a:tblGrid>
              <a:tr h="259080">
                <a:tc>
                  <a:txBody>
                    <a:bodyPr/>
                    <a:lstStyle/>
                    <a:p>
                      <a:pPr marL="0" marR="0" algn="ctr">
                        <a:lnSpc>
                          <a:spcPct val="107000"/>
                        </a:lnSpc>
                        <a:spcBef>
                          <a:spcPts val="0"/>
                        </a:spcBef>
                        <a:spcAft>
                          <a:spcPts val="0"/>
                        </a:spcAft>
                      </a:pPr>
                      <a:r>
                        <a:rPr lang="en-GB" sz="1800" dirty="0">
                          <a:effectLst/>
                        </a:rPr>
                        <a:t>Region</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a:effectLst/>
                        </a:rPr>
                        <a:t>IUA</a:t>
                      </a:r>
                      <a:endParaRPr lang="en-GB"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a:effectLst/>
                        </a:rPr>
                        <a:t>Spatially targeted</a:t>
                      </a:r>
                      <a:endParaRPr lang="en-GB"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10000"/>
                  </a:ext>
                </a:extLst>
              </a:tr>
              <a:tr h="146749">
                <a:tc rowSpan="10">
                  <a:txBody>
                    <a:bodyPr/>
                    <a:lstStyle/>
                    <a:p>
                      <a:pPr marL="0" marR="0" algn="ctr">
                        <a:lnSpc>
                          <a:spcPct val="107000"/>
                        </a:lnSpc>
                        <a:spcBef>
                          <a:spcPts val="0"/>
                        </a:spcBef>
                        <a:spcAft>
                          <a:spcPts val="0"/>
                        </a:spcAft>
                      </a:pPr>
                      <a:r>
                        <a:rPr lang="en-GB" sz="1800" dirty="0" err="1">
                          <a:effectLst/>
                        </a:rPr>
                        <a:t>Breede</a:t>
                      </a:r>
                      <a:r>
                        <a:rPr lang="en-GB" sz="1800" dirty="0">
                          <a:effectLst/>
                        </a:rPr>
                        <a:t> Overberg</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r">
                        <a:lnSpc>
                          <a:spcPct val="107000"/>
                        </a:lnSpc>
                        <a:spcBef>
                          <a:spcPts val="0"/>
                        </a:spcBef>
                        <a:spcAft>
                          <a:spcPts val="0"/>
                        </a:spcAft>
                      </a:pPr>
                      <a:r>
                        <a:rPr lang="en-GB" sz="1800" dirty="0">
                          <a:effectLst/>
                        </a:rPr>
                        <a:t>A1 Upper </a:t>
                      </a:r>
                      <a:r>
                        <a:rPr lang="en-GB" sz="1800" dirty="0" err="1">
                          <a:effectLst/>
                        </a:rPr>
                        <a:t>Breede</a:t>
                      </a:r>
                      <a:r>
                        <a:rPr lang="en-GB" sz="1800" dirty="0">
                          <a:effectLst/>
                        </a:rPr>
                        <a:t> Tributaries</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dirty="0">
                          <a:effectLst/>
                        </a:rPr>
                        <a:t>II</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extLst>
                  <a:ext uri="{0D108BD9-81ED-4DB2-BD59-A6C34878D82A}">
                    <a16:rowId xmlns:a16="http://schemas.microsoft.com/office/drawing/2014/main" xmlns="" val="10001"/>
                  </a:ext>
                </a:extLst>
              </a:tr>
              <a:tr h="146749">
                <a:tc vMerge="1">
                  <a:txBody>
                    <a:bodyPr/>
                    <a:lstStyle/>
                    <a:p>
                      <a:endParaRPr lang="en-GB"/>
                    </a:p>
                  </a:txBody>
                  <a:tcPr/>
                </a:tc>
                <a:tc>
                  <a:txBody>
                    <a:bodyPr/>
                    <a:lstStyle/>
                    <a:p>
                      <a:pPr marL="0" marR="0" algn="r">
                        <a:lnSpc>
                          <a:spcPct val="107000"/>
                        </a:lnSpc>
                        <a:spcBef>
                          <a:spcPts val="0"/>
                        </a:spcBef>
                        <a:spcAft>
                          <a:spcPts val="0"/>
                        </a:spcAft>
                      </a:pPr>
                      <a:r>
                        <a:rPr lang="en-GB" sz="1800" dirty="0" smtClean="0">
                          <a:effectLst/>
                        </a:rPr>
                        <a:t>A2 </a:t>
                      </a:r>
                      <a:r>
                        <a:rPr lang="en-GB" sz="1800" dirty="0" err="1" smtClean="0">
                          <a:effectLst/>
                        </a:rPr>
                        <a:t>Breede</a:t>
                      </a:r>
                      <a:r>
                        <a:rPr lang="en-GB" sz="1800" dirty="0" smtClean="0">
                          <a:effectLst/>
                        </a:rPr>
                        <a:t> Working Tributaries</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dirty="0">
                          <a:effectLst/>
                        </a:rPr>
                        <a:t>III</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000"/>
                    </a:solidFill>
                  </a:tcPr>
                </a:tc>
                <a:extLst>
                  <a:ext uri="{0D108BD9-81ED-4DB2-BD59-A6C34878D82A}">
                    <a16:rowId xmlns:a16="http://schemas.microsoft.com/office/drawing/2014/main" xmlns="" val="10002"/>
                  </a:ext>
                </a:extLst>
              </a:tr>
              <a:tr h="146749">
                <a:tc vMerge="1">
                  <a:txBody>
                    <a:bodyPr/>
                    <a:lstStyle/>
                    <a:p>
                      <a:endParaRPr lang="en-GB"/>
                    </a:p>
                  </a:txBody>
                  <a:tcPr/>
                </a:tc>
                <a:tc>
                  <a:txBody>
                    <a:bodyPr/>
                    <a:lstStyle/>
                    <a:p>
                      <a:pPr marL="0" marR="0" algn="r">
                        <a:lnSpc>
                          <a:spcPct val="107000"/>
                        </a:lnSpc>
                        <a:spcBef>
                          <a:spcPts val="0"/>
                        </a:spcBef>
                        <a:spcAft>
                          <a:spcPts val="0"/>
                        </a:spcAft>
                      </a:pPr>
                      <a:r>
                        <a:rPr lang="en-GB" sz="1800" dirty="0">
                          <a:effectLst/>
                        </a:rPr>
                        <a:t>A3 </a:t>
                      </a:r>
                      <a:r>
                        <a:rPr lang="en-GB" sz="1800" dirty="0" smtClean="0">
                          <a:effectLst/>
                        </a:rPr>
                        <a:t>Middle </a:t>
                      </a:r>
                      <a:r>
                        <a:rPr lang="en-GB" sz="1800" dirty="0" err="1" smtClean="0">
                          <a:effectLst/>
                        </a:rPr>
                        <a:t>Breede</a:t>
                      </a:r>
                      <a:r>
                        <a:rPr lang="en-GB" sz="1800" dirty="0" smtClean="0">
                          <a:effectLst/>
                        </a:rPr>
                        <a:t> </a:t>
                      </a:r>
                      <a:r>
                        <a:rPr lang="en-GB" sz="1800" dirty="0" err="1" smtClean="0">
                          <a:effectLst/>
                        </a:rPr>
                        <a:t>Renosterveld</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a:effectLst/>
                        </a:rPr>
                        <a:t>III</a:t>
                      </a:r>
                      <a:endParaRPr lang="en-GB"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000"/>
                    </a:solidFill>
                  </a:tcPr>
                </a:tc>
                <a:extLst>
                  <a:ext uri="{0D108BD9-81ED-4DB2-BD59-A6C34878D82A}">
                    <a16:rowId xmlns:a16="http://schemas.microsoft.com/office/drawing/2014/main" xmlns="" val="10003"/>
                  </a:ext>
                </a:extLst>
              </a:tr>
              <a:tr h="146749">
                <a:tc vMerge="1">
                  <a:txBody>
                    <a:bodyPr/>
                    <a:lstStyle/>
                    <a:p>
                      <a:endParaRPr lang="en-GB"/>
                    </a:p>
                  </a:txBody>
                  <a:tcPr/>
                </a:tc>
                <a:tc>
                  <a:txBody>
                    <a:bodyPr/>
                    <a:lstStyle/>
                    <a:p>
                      <a:pPr marL="0" marR="0" algn="r">
                        <a:lnSpc>
                          <a:spcPct val="107000"/>
                        </a:lnSpc>
                        <a:spcBef>
                          <a:spcPts val="0"/>
                        </a:spcBef>
                        <a:spcAft>
                          <a:spcPts val="0"/>
                        </a:spcAft>
                      </a:pPr>
                      <a:r>
                        <a:rPr lang="en-GB" sz="1800">
                          <a:effectLst/>
                        </a:rPr>
                        <a:t>B4 Riversonderend Theewaters</a:t>
                      </a:r>
                      <a:endParaRPr lang="en-GB"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a:effectLst/>
                        </a:rPr>
                        <a:t>III</a:t>
                      </a:r>
                      <a:endParaRPr lang="en-GB"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000"/>
                    </a:solidFill>
                  </a:tcPr>
                </a:tc>
                <a:extLst>
                  <a:ext uri="{0D108BD9-81ED-4DB2-BD59-A6C34878D82A}">
                    <a16:rowId xmlns:a16="http://schemas.microsoft.com/office/drawing/2014/main" xmlns="" val="10004"/>
                  </a:ext>
                </a:extLst>
              </a:tr>
              <a:tr h="146749">
                <a:tc vMerge="1">
                  <a:txBody>
                    <a:bodyPr/>
                    <a:lstStyle/>
                    <a:p>
                      <a:endParaRPr lang="en-GB"/>
                    </a:p>
                  </a:txBody>
                  <a:tcPr/>
                </a:tc>
                <a:tc>
                  <a:txBody>
                    <a:bodyPr/>
                    <a:lstStyle/>
                    <a:p>
                      <a:pPr marL="0" marR="0" algn="r">
                        <a:lnSpc>
                          <a:spcPct val="107000"/>
                        </a:lnSpc>
                        <a:spcBef>
                          <a:spcPts val="0"/>
                        </a:spcBef>
                        <a:spcAft>
                          <a:spcPts val="0"/>
                        </a:spcAft>
                      </a:pPr>
                      <a:r>
                        <a:rPr lang="en-GB" sz="1800" dirty="0">
                          <a:effectLst/>
                        </a:rPr>
                        <a:t>F9 Lower </a:t>
                      </a:r>
                      <a:r>
                        <a:rPr lang="en-GB" sz="1800" dirty="0" err="1">
                          <a:effectLst/>
                        </a:rPr>
                        <a:t>Riversonderend</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dirty="0">
                          <a:effectLst/>
                        </a:rPr>
                        <a:t>III</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000"/>
                    </a:solidFill>
                  </a:tcPr>
                </a:tc>
                <a:extLst>
                  <a:ext uri="{0D108BD9-81ED-4DB2-BD59-A6C34878D82A}">
                    <a16:rowId xmlns:a16="http://schemas.microsoft.com/office/drawing/2014/main" xmlns="" val="10005"/>
                  </a:ext>
                </a:extLst>
              </a:tr>
              <a:tr h="146749">
                <a:tc vMerge="1">
                  <a:txBody>
                    <a:bodyPr/>
                    <a:lstStyle/>
                    <a:p>
                      <a:endParaRPr lang="en-GB"/>
                    </a:p>
                  </a:txBody>
                  <a:tcPr/>
                </a:tc>
                <a:tc>
                  <a:txBody>
                    <a:bodyPr/>
                    <a:lstStyle/>
                    <a:p>
                      <a:pPr marL="0" marR="0" algn="r">
                        <a:lnSpc>
                          <a:spcPct val="107000"/>
                        </a:lnSpc>
                        <a:spcBef>
                          <a:spcPts val="0"/>
                        </a:spcBef>
                        <a:spcAft>
                          <a:spcPts val="0"/>
                        </a:spcAft>
                      </a:pPr>
                      <a:r>
                        <a:rPr lang="en-GB" sz="1800">
                          <a:effectLst/>
                        </a:rPr>
                        <a:t>B5 Overberg West</a:t>
                      </a:r>
                      <a:endParaRPr lang="en-GB"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dirty="0">
                          <a:effectLst/>
                        </a:rPr>
                        <a:t>II</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extLst>
                  <a:ext uri="{0D108BD9-81ED-4DB2-BD59-A6C34878D82A}">
                    <a16:rowId xmlns:a16="http://schemas.microsoft.com/office/drawing/2014/main" xmlns="" val="10006"/>
                  </a:ext>
                </a:extLst>
              </a:tr>
              <a:tr h="365125">
                <a:tc vMerge="1">
                  <a:txBody>
                    <a:bodyPr/>
                    <a:lstStyle/>
                    <a:p>
                      <a:endParaRPr lang="en-GB"/>
                    </a:p>
                  </a:txBody>
                  <a:tcPr/>
                </a:tc>
                <a:tc>
                  <a:txBody>
                    <a:bodyPr/>
                    <a:lstStyle/>
                    <a:p>
                      <a:pPr marL="0" marR="0" algn="r">
                        <a:lnSpc>
                          <a:spcPct val="107000"/>
                        </a:lnSpc>
                        <a:spcBef>
                          <a:spcPts val="0"/>
                        </a:spcBef>
                        <a:spcAft>
                          <a:spcPts val="0"/>
                        </a:spcAft>
                      </a:pPr>
                      <a:r>
                        <a:rPr lang="en-GB" sz="1800">
                          <a:effectLst/>
                        </a:rPr>
                        <a:t>H16 Overberg West Coastal</a:t>
                      </a:r>
                      <a:endParaRPr lang="en-GB"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dirty="0">
                          <a:effectLst/>
                        </a:rPr>
                        <a:t>II</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extLst>
                  <a:ext uri="{0D108BD9-81ED-4DB2-BD59-A6C34878D82A}">
                    <a16:rowId xmlns:a16="http://schemas.microsoft.com/office/drawing/2014/main" xmlns="" val="10007"/>
                  </a:ext>
                </a:extLst>
              </a:tr>
              <a:tr h="353695">
                <a:tc vMerge="1">
                  <a:txBody>
                    <a:bodyPr/>
                    <a:lstStyle/>
                    <a:p>
                      <a:endParaRPr lang="en-GB"/>
                    </a:p>
                  </a:txBody>
                  <a:tcPr/>
                </a:tc>
                <a:tc>
                  <a:txBody>
                    <a:bodyPr/>
                    <a:lstStyle/>
                    <a:p>
                      <a:pPr marL="0" marR="0" algn="r">
                        <a:lnSpc>
                          <a:spcPct val="107000"/>
                        </a:lnSpc>
                        <a:spcBef>
                          <a:spcPts val="0"/>
                        </a:spcBef>
                        <a:spcAft>
                          <a:spcPts val="0"/>
                        </a:spcAft>
                      </a:pPr>
                      <a:r>
                        <a:rPr lang="en-GB" sz="1800">
                          <a:effectLst/>
                        </a:rPr>
                        <a:t>F10 Overberg East Renosterveld</a:t>
                      </a:r>
                      <a:endParaRPr lang="en-GB"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dirty="0">
                          <a:effectLst/>
                        </a:rPr>
                        <a:t>II</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extLst>
                  <a:ext uri="{0D108BD9-81ED-4DB2-BD59-A6C34878D82A}">
                    <a16:rowId xmlns:a16="http://schemas.microsoft.com/office/drawing/2014/main" xmlns="" val="10008"/>
                  </a:ext>
                </a:extLst>
              </a:tr>
              <a:tr h="146749">
                <a:tc vMerge="1">
                  <a:txBody>
                    <a:bodyPr/>
                    <a:lstStyle/>
                    <a:p>
                      <a:endParaRPr lang="en-GB"/>
                    </a:p>
                  </a:txBody>
                  <a:tcPr/>
                </a:tc>
                <a:tc>
                  <a:txBody>
                    <a:bodyPr/>
                    <a:lstStyle/>
                    <a:p>
                      <a:pPr marL="0" marR="0" algn="r">
                        <a:lnSpc>
                          <a:spcPct val="107000"/>
                        </a:lnSpc>
                        <a:spcBef>
                          <a:spcPts val="0"/>
                        </a:spcBef>
                        <a:spcAft>
                          <a:spcPts val="0"/>
                        </a:spcAft>
                      </a:pPr>
                      <a:r>
                        <a:rPr lang="en-GB" sz="1800">
                          <a:effectLst/>
                        </a:rPr>
                        <a:t>H17 Overberg East Fynbos</a:t>
                      </a:r>
                      <a:endParaRPr lang="en-GB"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dirty="0" smtClean="0">
                          <a:effectLst/>
                        </a:rPr>
                        <a:t>II</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extLst>
                  <a:ext uri="{0D108BD9-81ED-4DB2-BD59-A6C34878D82A}">
                    <a16:rowId xmlns:a16="http://schemas.microsoft.com/office/drawing/2014/main" xmlns="" val="10009"/>
                  </a:ext>
                </a:extLst>
              </a:tr>
              <a:tr h="146749">
                <a:tc vMerge="1">
                  <a:txBody>
                    <a:bodyPr/>
                    <a:lstStyle/>
                    <a:p>
                      <a:endParaRPr lang="en-GB"/>
                    </a:p>
                  </a:txBody>
                  <a:tcPr/>
                </a:tc>
                <a:tc>
                  <a:txBody>
                    <a:bodyPr/>
                    <a:lstStyle/>
                    <a:p>
                      <a:pPr marL="0" marR="0" algn="r">
                        <a:lnSpc>
                          <a:spcPct val="107000"/>
                        </a:lnSpc>
                        <a:spcBef>
                          <a:spcPts val="0"/>
                        </a:spcBef>
                        <a:spcAft>
                          <a:spcPts val="0"/>
                        </a:spcAft>
                      </a:pPr>
                      <a:r>
                        <a:rPr lang="en-GB" sz="1800" dirty="0">
                          <a:effectLst/>
                        </a:rPr>
                        <a:t>F11 Lower </a:t>
                      </a:r>
                      <a:r>
                        <a:rPr lang="en-GB" sz="1800" dirty="0" err="1">
                          <a:effectLst/>
                        </a:rPr>
                        <a:t>Breede</a:t>
                      </a:r>
                      <a:r>
                        <a:rPr lang="en-GB" sz="1800" dirty="0">
                          <a:effectLst/>
                        </a:rPr>
                        <a:t> </a:t>
                      </a:r>
                      <a:r>
                        <a:rPr lang="en-GB" sz="1800" dirty="0" err="1">
                          <a:effectLst/>
                        </a:rPr>
                        <a:t>Renosterveld</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dirty="0" smtClean="0">
                          <a:effectLst/>
                        </a:rPr>
                        <a:t>III</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000"/>
                    </a:solidFill>
                  </a:tcPr>
                </a:tc>
                <a:extLst>
                  <a:ext uri="{0D108BD9-81ED-4DB2-BD59-A6C34878D82A}">
                    <a16:rowId xmlns:a16="http://schemas.microsoft.com/office/drawing/2014/main" xmlns="" val="10010"/>
                  </a:ext>
                </a:extLst>
              </a:tr>
            </a:tbl>
          </a:graphicData>
        </a:graphic>
      </p:graphicFrame>
      <p:sp>
        <p:nvSpPr>
          <p:cNvPr id="5" name="TextBox 4"/>
          <p:cNvSpPr txBox="1"/>
          <p:nvPr/>
        </p:nvSpPr>
        <p:spPr>
          <a:xfrm>
            <a:off x="2916936" y="573839"/>
            <a:ext cx="3828292" cy="461665"/>
          </a:xfrm>
          <a:prstGeom prst="rect">
            <a:avLst/>
          </a:prstGeom>
          <a:noFill/>
        </p:spPr>
        <p:txBody>
          <a:bodyPr wrap="none" rtlCol="0">
            <a:spAutoFit/>
          </a:bodyPr>
          <a:lstStyle/>
          <a:p>
            <a:r>
              <a:rPr lang="en-ZA" b="1" dirty="0" err="1"/>
              <a:t>Breede</a:t>
            </a:r>
            <a:r>
              <a:rPr lang="en-ZA" b="1" dirty="0"/>
              <a:t>-Overberg Region</a:t>
            </a:r>
            <a:endParaRPr lang="en-GB" b="1" dirty="0"/>
          </a:p>
        </p:txBody>
      </p:sp>
      <p:sp>
        <p:nvSpPr>
          <p:cNvPr id="8" name="Rectangle 7">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Overview: Water Resource Classification</a:t>
            </a:r>
            <a:endParaRPr lang="en-GB" dirty="0"/>
          </a:p>
        </p:txBody>
      </p:sp>
    </p:spTree>
    <p:extLst>
      <p:ext uri="{BB962C8B-B14F-4D97-AF65-F5344CB8AC3E}">
        <p14:creationId xmlns:p14="http://schemas.microsoft.com/office/powerpoint/2010/main" val="21365558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168" y="483840"/>
            <a:ext cx="9218791" cy="6519134"/>
          </a:xfrm>
        </p:spPr>
      </p:pic>
      <p:sp>
        <p:nvSpPr>
          <p:cNvPr id="5" name="Rectangle 4">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Overview: Management considerations</a:t>
            </a:r>
            <a:endParaRPr lang="en-GB" dirty="0"/>
          </a:p>
        </p:txBody>
      </p:sp>
    </p:spTree>
    <p:extLst>
      <p:ext uri="{BB962C8B-B14F-4D97-AF65-F5344CB8AC3E}">
        <p14:creationId xmlns:p14="http://schemas.microsoft.com/office/powerpoint/2010/main" val="40704156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9616" y="595516"/>
            <a:ext cx="7150608" cy="5990871"/>
          </a:xfrm>
          <a:prstGeom prst="rect">
            <a:avLst/>
          </a:prstGeom>
        </p:spPr>
        <p:txBody>
          <a:bodyPr wrap="square">
            <a:spAutoFit/>
          </a:bodyPr>
          <a:lstStyle/>
          <a:p>
            <a:pPr marL="0" marR="0" algn="just">
              <a:lnSpc>
                <a:spcPct val="115000"/>
              </a:lnSpc>
              <a:spcBef>
                <a:spcPts val="600"/>
              </a:spcBef>
              <a:spcAft>
                <a:spcPts val="0"/>
              </a:spcAft>
            </a:pPr>
            <a:r>
              <a:rPr lang="en-ZA" sz="1100" dirty="0" smtClean="0">
                <a:ea typeface="Arial" panose="020B0604020202020204" pitchFamily="34" charset="0"/>
              </a:rPr>
              <a:t>Reserve </a:t>
            </a:r>
            <a:r>
              <a:rPr lang="en-ZA" sz="1100" dirty="0">
                <a:ea typeface="Arial" panose="020B0604020202020204" pitchFamily="34" charset="0"/>
              </a:rPr>
              <a:t>studies are:</a:t>
            </a:r>
            <a:endParaRPr lang="en-GB" sz="1100" dirty="0">
              <a:ea typeface="Arial" panose="020B0604020202020204" pitchFamily="34" charset="0"/>
            </a:endParaRPr>
          </a:p>
          <a:p>
            <a:pPr marL="342900" marR="0" lvl="0" indent="-342900" algn="just">
              <a:lnSpc>
                <a:spcPct val="115000"/>
              </a:lnSpc>
              <a:spcBef>
                <a:spcPts val="600"/>
              </a:spcBef>
              <a:spcAft>
                <a:spcPts val="0"/>
              </a:spcAft>
              <a:buFont typeface="Symbol" panose="05050102010706020507" pitchFamily="18" charset="2"/>
              <a:buChar char=""/>
            </a:pPr>
            <a:r>
              <a:rPr lang="en-ZA" sz="1100" b="1" dirty="0">
                <a:ea typeface="Arial" panose="020B0604020202020204" pitchFamily="34" charset="0"/>
              </a:rPr>
              <a:t>A3</a:t>
            </a:r>
            <a:r>
              <a:rPr lang="en-ZA" sz="1100" dirty="0">
                <a:ea typeface="Arial" panose="020B0604020202020204" pitchFamily="34" charset="0"/>
              </a:rPr>
              <a:t> </a:t>
            </a:r>
            <a:r>
              <a:rPr lang="en-ZA" sz="1100" b="1" dirty="0">
                <a:ea typeface="Arial" panose="020B0604020202020204" pitchFamily="34" charset="0"/>
              </a:rPr>
              <a:t>Middle </a:t>
            </a:r>
            <a:r>
              <a:rPr lang="en-ZA" sz="1100" b="1" dirty="0" err="1">
                <a:ea typeface="Arial" panose="020B0604020202020204" pitchFamily="34" charset="0"/>
              </a:rPr>
              <a:t>Breede</a:t>
            </a:r>
            <a:r>
              <a:rPr lang="en-ZA" sz="1100" b="1" dirty="0">
                <a:ea typeface="Arial" panose="020B0604020202020204" pitchFamily="34" charset="0"/>
              </a:rPr>
              <a:t> </a:t>
            </a:r>
            <a:r>
              <a:rPr lang="en-ZA" sz="1100" b="1" dirty="0" err="1" smtClean="0">
                <a:ea typeface="Arial" panose="020B0604020202020204" pitchFamily="34" charset="0"/>
              </a:rPr>
              <a:t>Renosterveld</a:t>
            </a:r>
            <a:r>
              <a:rPr lang="en-ZA" sz="1100" b="1" dirty="0" smtClean="0">
                <a:ea typeface="Arial" panose="020B0604020202020204" pitchFamily="34" charset="0"/>
              </a:rPr>
              <a:t> </a:t>
            </a:r>
            <a:r>
              <a:rPr lang="en-ZA" sz="1100" dirty="0" err="1" smtClean="0">
                <a:ea typeface="Arial" panose="020B0604020202020204" pitchFamily="34" charset="0"/>
              </a:rPr>
              <a:t>Papenkuils</a:t>
            </a:r>
            <a:r>
              <a:rPr lang="en-ZA" sz="1100" dirty="0" smtClean="0">
                <a:ea typeface="Arial" panose="020B0604020202020204" pitchFamily="34" charset="0"/>
              </a:rPr>
              <a:t> </a:t>
            </a:r>
            <a:r>
              <a:rPr lang="en-ZA" sz="1100" dirty="0">
                <a:ea typeface="Arial" panose="020B0604020202020204" pitchFamily="34" charset="0"/>
              </a:rPr>
              <a:t>Wetland </a:t>
            </a:r>
            <a:r>
              <a:rPr lang="en-ZA" sz="1100" dirty="0" smtClean="0">
                <a:ea typeface="Arial" panose="020B0604020202020204" pitchFamily="34" charset="0"/>
              </a:rPr>
              <a:t>System</a:t>
            </a:r>
          </a:p>
          <a:p>
            <a:pPr marL="742950" marR="0" lvl="1" indent="-285750" algn="just">
              <a:lnSpc>
                <a:spcPct val="115000"/>
              </a:lnSpc>
              <a:spcBef>
                <a:spcPts val="600"/>
              </a:spcBef>
              <a:spcAft>
                <a:spcPts val="0"/>
              </a:spcAft>
              <a:buFont typeface="Courier New" panose="02070309020205020404" pitchFamily="49" charset="0"/>
              <a:buChar char="o"/>
            </a:pPr>
            <a:endParaRPr lang="en-GB" sz="1100" dirty="0">
              <a:ea typeface="Arial" panose="020B0604020202020204" pitchFamily="34" charset="0"/>
            </a:endParaRPr>
          </a:p>
          <a:p>
            <a:pPr marL="0" marR="0" algn="just">
              <a:lnSpc>
                <a:spcPct val="115000"/>
              </a:lnSpc>
              <a:spcBef>
                <a:spcPts val="600"/>
              </a:spcBef>
              <a:spcAft>
                <a:spcPts val="0"/>
              </a:spcAft>
            </a:pPr>
            <a:r>
              <a:rPr lang="en-ZA" sz="1100" dirty="0" smtClean="0">
                <a:ea typeface="Arial" panose="020B0604020202020204" pitchFamily="34" charset="0"/>
              </a:rPr>
              <a:t>Working </a:t>
            </a:r>
            <a:r>
              <a:rPr lang="en-ZA" sz="1100" dirty="0">
                <a:ea typeface="Arial" panose="020B0604020202020204" pitchFamily="34" charset="0"/>
              </a:rPr>
              <a:t>for Wetlands Program are:</a:t>
            </a:r>
            <a:endParaRPr lang="en-GB" sz="1100" dirty="0">
              <a:ea typeface="Arial" panose="020B0604020202020204" pitchFamily="34" charset="0"/>
            </a:endParaRPr>
          </a:p>
          <a:p>
            <a:pPr marL="342900" marR="0" lvl="0" indent="-342900" algn="just">
              <a:lnSpc>
                <a:spcPct val="115000"/>
              </a:lnSpc>
              <a:spcBef>
                <a:spcPts val="600"/>
              </a:spcBef>
              <a:spcAft>
                <a:spcPts val="0"/>
              </a:spcAft>
              <a:buFont typeface="Symbol" panose="05050102010706020507" pitchFamily="18" charset="2"/>
              <a:buChar char=""/>
            </a:pPr>
            <a:r>
              <a:rPr lang="en-ZA" sz="1100" b="1" dirty="0">
                <a:ea typeface="Arial" panose="020B0604020202020204" pitchFamily="34" charset="0"/>
              </a:rPr>
              <a:t>H17 Overberg East Fynbos</a:t>
            </a:r>
            <a:endParaRPr lang="en-GB" sz="1100" dirty="0">
              <a:ea typeface="Arial" panose="020B0604020202020204" pitchFamily="34" charset="0"/>
            </a:endParaRPr>
          </a:p>
          <a:p>
            <a:pPr marL="742950" marR="0" lvl="1" indent="-285750" algn="just">
              <a:lnSpc>
                <a:spcPct val="115000"/>
              </a:lnSpc>
              <a:spcBef>
                <a:spcPts val="600"/>
              </a:spcBef>
              <a:spcAft>
                <a:spcPts val="0"/>
              </a:spcAft>
              <a:buFont typeface="Courier New" panose="02070309020205020404" pitchFamily="49" charset="0"/>
              <a:buChar char="o"/>
            </a:pPr>
            <a:r>
              <a:rPr lang="en-ZA" sz="1100" dirty="0" err="1">
                <a:ea typeface="Arial" panose="020B0604020202020204" pitchFamily="34" charset="0"/>
              </a:rPr>
              <a:t>Boesmans</a:t>
            </a:r>
            <a:r>
              <a:rPr lang="en-ZA" sz="1100" dirty="0">
                <a:ea typeface="Arial" panose="020B0604020202020204" pitchFamily="34" charset="0"/>
              </a:rPr>
              <a:t> River Wetland (</a:t>
            </a:r>
            <a:r>
              <a:rPr lang="en-ZA" sz="1100" dirty="0" err="1">
                <a:ea typeface="Arial" panose="020B0604020202020204" pitchFamily="34" charset="0"/>
              </a:rPr>
              <a:t>Algulhas</a:t>
            </a:r>
            <a:r>
              <a:rPr lang="en-ZA" sz="1100" dirty="0">
                <a:ea typeface="Arial" panose="020B0604020202020204" pitchFamily="34" charset="0"/>
              </a:rPr>
              <a:t> wetland)</a:t>
            </a:r>
            <a:endParaRPr lang="en-GB" sz="1100" dirty="0">
              <a:ea typeface="Arial" panose="020B0604020202020204" pitchFamily="34" charset="0"/>
            </a:endParaRPr>
          </a:p>
          <a:p>
            <a:pPr marL="742950" marR="0" lvl="1" indent="-285750" algn="just">
              <a:lnSpc>
                <a:spcPct val="115000"/>
              </a:lnSpc>
              <a:spcBef>
                <a:spcPts val="600"/>
              </a:spcBef>
              <a:spcAft>
                <a:spcPts val="0"/>
              </a:spcAft>
              <a:buFont typeface="Courier New" panose="02070309020205020404" pitchFamily="49" charset="0"/>
              <a:buChar char="o"/>
            </a:pPr>
            <a:r>
              <a:rPr lang="en-ZA" sz="1100" dirty="0">
                <a:ea typeface="Arial" panose="020B0604020202020204" pitchFamily="34" charset="0"/>
              </a:rPr>
              <a:t>Upper </a:t>
            </a:r>
            <a:r>
              <a:rPr lang="en-ZA" sz="1100" dirty="0" err="1">
                <a:ea typeface="Arial" panose="020B0604020202020204" pitchFamily="34" charset="0"/>
              </a:rPr>
              <a:t>Ratel</a:t>
            </a:r>
            <a:r>
              <a:rPr lang="en-ZA" sz="1100" dirty="0">
                <a:ea typeface="Arial" panose="020B0604020202020204" pitchFamily="34" charset="0"/>
              </a:rPr>
              <a:t> River Wetland (</a:t>
            </a:r>
            <a:r>
              <a:rPr lang="en-ZA" sz="1100" dirty="0" err="1">
                <a:ea typeface="Arial" panose="020B0604020202020204" pitchFamily="34" charset="0"/>
              </a:rPr>
              <a:t>Algulhas</a:t>
            </a:r>
            <a:r>
              <a:rPr lang="en-ZA" sz="1100" dirty="0">
                <a:ea typeface="Arial" panose="020B0604020202020204" pitchFamily="34" charset="0"/>
              </a:rPr>
              <a:t> wetland)</a:t>
            </a:r>
            <a:endParaRPr lang="en-GB" sz="1100" dirty="0">
              <a:ea typeface="Arial" panose="020B0604020202020204" pitchFamily="34" charset="0"/>
            </a:endParaRPr>
          </a:p>
          <a:p>
            <a:pPr marL="742950" marR="0" lvl="1" indent="-285750" algn="just">
              <a:lnSpc>
                <a:spcPct val="115000"/>
              </a:lnSpc>
              <a:spcBef>
                <a:spcPts val="600"/>
              </a:spcBef>
              <a:spcAft>
                <a:spcPts val="0"/>
              </a:spcAft>
              <a:buFont typeface="Courier New" panose="02070309020205020404" pitchFamily="49" charset="0"/>
              <a:buChar char="o"/>
            </a:pPr>
            <a:r>
              <a:rPr lang="en-ZA" sz="1100" dirty="0" err="1">
                <a:ea typeface="Arial" panose="020B0604020202020204" pitchFamily="34" charset="0"/>
              </a:rPr>
              <a:t>Pietersieskloof</a:t>
            </a:r>
            <a:r>
              <a:rPr lang="en-ZA" sz="1100" dirty="0">
                <a:ea typeface="Arial" panose="020B0604020202020204" pitchFamily="34" charset="0"/>
              </a:rPr>
              <a:t> Wetland (</a:t>
            </a:r>
            <a:r>
              <a:rPr lang="en-ZA" sz="1100" dirty="0" err="1">
                <a:ea typeface="Arial" panose="020B0604020202020204" pitchFamily="34" charset="0"/>
              </a:rPr>
              <a:t>Algulhas</a:t>
            </a:r>
            <a:r>
              <a:rPr lang="en-ZA" sz="1100" dirty="0">
                <a:ea typeface="Arial" panose="020B0604020202020204" pitchFamily="34" charset="0"/>
              </a:rPr>
              <a:t> wetland)</a:t>
            </a:r>
            <a:endParaRPr lang="en-GB" sz="1100" dirty="0">
              <a:ea typeface="Arial" panose="020B0604020202020204" pitchFamily="34" charset="0"/>
            </a:endParaRPr>
          </a:p>
          <a:p>
            <a:pPr marL="742950" marR="0" lvl="1" indent="-285750" algn="just">
              <a:lnSpc>
                <a:spcPct val="115000"/>
              </a:lnSpc>
              <a:spcBef>
                <a:spcPts val="600"/>
              </a:spcBef>
              <a:spcAft>
                <a:spcPts val="0"/>
              </a:spcAft>
              <a:buFont typeface="Courier New" panose="02070309020205020404" pitchFamily="49" charset="0"/>
              <a:buChar char="o"/>
            </a:pPr>
            <a:r>
              <a:rPr lang="en-ZA" sz="1100" dirty="0" err="1">
                <a:ea typeface="Arial" panose="020B0604020202020204" pitchFamily="34" charset="0"/>
              </a:rPr>
              <a:t>Bergplaas</a:t>
            </a:r>
            <a:r>
              <a:rPr lang="en-ZA" sz="1100" dirty="0">
                <a:ea typeface="Arial" panose="020B0604020202020204" pitchFamily="34" charset="0"/>
              </a:rPr>
              <a:t> Wetland (</a:t>
            </a:r>
            <a:r>
              <a:rPr lang="en-ZA" sz="1100" dirty="0" err="1">
                <a:ea typeface="Arial" panose="020B0604020202020204" pitchFamily="34" charset="0"/>
              </a:rPr>
              <a:t>Algulhas</a:t>
            </a:r>
            <a:r>
              <a:rPr lang="en-ZA" sz="1100" dirty="0">
                <a:ea typeface="Arial" panose="020B0604020202020204" pitchFamily="34" charset="0"/>
              </a:rPr>
              <a:t> wetland</a:t>
            </a:r>
            <a:r>
              <a:rPr lang="en-ZA" sz="1100" dirty="0" smtClean="0">
                <a:ea typeface="Arial" panose="020B0604020202020204" pitchFamily="34" charset="0"/>
              </a:rPr>
              <a:t>)</a:t>
            </a:r>
          </a:p>
          <a:p>
            <a:pPr marL="742950" marR="0" lvl="1" indent="-285750" algn="just">
              <a:lnSpc>
                <a:spcPct val="115000"/>
              </a:lnSpc>
              <a:spcBef>
                <a:spcPts val="600"/>
              </a:spcBef>
              <a:spcAft>
                <a:spcPts val="0"/>
              </a:spcAft>
              <a:buFont typeface="Courier New" panose="02070309020205020404" pitchFamily="49" charset="0"/>
              <a:buChar char="o"/>
            </a:pPr>
            <a:endParaRPr lang="en-GB" sz="1100" dirty="0">
              <a:ea typeface="Arial" panose="020B0604020202020204" pitchFamily="34" charset="0"/>
            </a:endParaRPr>
          </a:p>
          <a:p>
            <a:pPr marL="0" marR="0" algn="just">
              <a:lnSpc>
                <a:spcPct val="115000"/>
              </a:lnSpc>
              <a:spcBef>
                <a:spcPts val="600"/>
              </a:spcBef>
              <a:spcAft>
                <a:spcPts val="0"/>
              </a:spcAft>
            </a:pPr>
            <a:r>
              <a:rPr lang="en-ZA" sz="1100" dirty="0" smtClean="0">
                <a:ea typeface="Arial" panose="020B0604020202020204" pitchFamily="34" charset="0"/>
              </a:rPr>
              <a:t>Malan </a:t>
            </a:r>
            <a:r>
              <a:rPr lang="en-ZA" sz="1100" dirty="0">
                <a:ea typeface="Arial" panose="020B0604020202020204" pitchFamily="34" charset="0"/>
              </a:rPr>
              <a:t>et al. </a:t>
            </a:r>
            <a:endParaRPr lang="en-GB" sz="1100" dirty="0">
              <a:ea typeface="Arial" panose="020B0604020202020204" pitchFamily="34" charset="0"/>
            </a:endParaRPr>
          </a:p>
          <a:p>
            <a:pPr marL="342900" marR="0" lvl="0" indent="-342900" algn="just">
              <a:lnSpc>
                <a:spcPct val="115000"/>
              </a:lnSpc>
              <a:spcBef>
                <a:spcPts val="600"/>
              </a:spcBef>
              <a:spcAft>
                <a:spcPts val="0"/>
              </a:spcAft>
              <a:buFont typeface="Symbol" panose="05050102010706020507" pitchFamily="18" charset="2"/>
              <a:buChar char=""/>
            </a:pPr>
            <a:r>
              <a:rPr lang="en-ZA" sz="1100" b="1" dirty="0">
                <a:ea typeface="Arial" panose="020B0604020202020204" pitchFamily="34" charset="0"/>
              </a:rPr>
              <a:t>A2 </a:t>
            </a:r>
            <a:r>
              <a:rPr lang="en-ZA" sz="1100" b="1" dirty="0" err="1">
                <a:ea typeface="Arial" panose="020B0604020202020204" pitchFamily="34" charset="0"/>
              </a:rPr>
              <a:t>Breede</a:t>
            </a:r>
            <a:r>
              <a:rPr lang="en-ZA" sz="1100" b="1" dirty="0">
                <a:ea typeface="Arial" panose="020B0604020202020204" pitchFamily="34" charset="0"/>
              </a:rPr>
              <a:t> Working Tributaries and A3 Middle </a:t>
            </a:r>
            <a:r>
              <a:rPr lang="en-ZA" sz="1100" b="1" dirty="0" err="1">
                <a:ea typeface="Arial" panose="020B0604020202020204" pitchFamily="34" charset="0"/>
              </a:rPr>
              <a:t>Breede</a:t>
            </a:r>
            <a:r>
              <a:rPr lang="en-ZA" sz="1100" b="1" dirty="0">
                <a:ea typeface="Arial" panose="020B0604020202020204" pitchFamily="34" charset="0"/>
              </a:rPr>
              <a:t> </a:t>
            </a:r>
            <a:r>
              <a:rPr lang="en-ZA" sz="1100" b="1" dirty="0" err="1">
                <a:ea typeface="Arial" panose="020B0604020202020204" pitchFamily="34" charset="0"/>
              </a:rPr>
              <a:t>Renosterveld</a:t>
            </a:r>
            <a:endParaRPr lang="en-GB" sz="1100" dirty="0">
              <a:ea typeface="Arial" panose="020B0604020202020204" pitchFamily="34" charset="0"/>
            </a:endParaRPr>
          </a:p>
          <a:p>
            <a:pPr marL="742950" marR="0" lvl="1" indent="-285750" algn="just">
              <a:lnSpc>
                <a:spcPct val="115000"/>
              </a:lnSpc>
              <a:spcBef>
                <a:spcPts val="600"/>
              </a:spcBef>
              <a:spcAft>
                <a:spcPts val="0"/>
              </a:spcAft>
              <a:buFont typeface="Courier New" panose="02070309020205020404" pitchFamily="49" charset="0"/>
              <a:buChar char="o"/>
            </a:pPr>
            <a:r>
              <a:rPr lang="en-ZA" sz="1100" dirty="0" err="1">
                <a:ea typeface="Arial" panose="020B0604020202020204" pitchFamily="34" charset="0"/>
              </a:rPr>
              <a:t>Papenkuils</a:t>
            </a:r>
            <a:r>
              <a:rPr lang="en-ZA" sz="1100" dirty="0">
                <a:ea typeface="Arial" panose="020B0604020202020204" pitchFamily="34" charset="0"/>
              </a:rPr>
              <a:t> and </a:t>
            </a:r>
            <a:r>
              <a:rPr lang="en-ZA" sz="1100" dirty="0" err="1">
                <a:ea typeface="Arial" panose="020B0604020202020204" pitchFamily="34" charset="0"/>
              </a:rPr>
              <a:t>Platdrif</a:t>
            </a:r>
            <a:endParaRPr lang="en-GB" sz="1100" dirty="0">
              <a:ea typeface="Arial" panose="020B0604020202020204" pitchFamily="34" charset="0"/>
            </a:endParaRPr>
          </a:p>
          <a:p>
            <a:pPr marL="342900" marR="0" lvl="0" indent="-342900" algn="just">
              <a:lnSpc>
                <a:spcPct val="115000"/>
              </a:lnSpc>
              <a:spcBef>
                <a:spcPts val="600"/>
              </a:spcBef>
              <a:spcAft>
                <a:spcPts val="0"/>
              </a:spcAft>
              <a:buFont typeface="Symbol" panose="05050102010706020507" pitchFamily="18" charset="2"/>
              <a:buChar char=""/>
            </a:pPr>
            <a:r>
              <a:rPr lang="en-ZA" sz="1100" b="1" dirty="0">
                <a:ea typeface="Arial" panose="020B0604020202020204" pitchFamily="34" charset="0"/>
              </a:rPr>
              <a:t>H16 Overberg East Coastal</a:t>
            </a:r>
            <a:endParaRPr lang="en-GB" sz="1100" dirty="0">
              <a:ea typeface="Arial" panose="020B0604020202020204" pitchFamily="34" charset="0"/>
            </a:endParaRPr>
          </a:p>
          <a:p>
            <a:pPr marL="742950" marR="0" lvl="1" indent="-285750" algn="just">
              <a:lnSpc>
                <a:spcPct val="115000"/>
              </a:lnSpc>
              <a:spcBef>
                <a:spcPts val="600"/>
              </a:spcBef>
              <a:spcAft>
                <a:spcPts val="0"/>
              </a:spcAft>
              <a:buFont typeface="Courier New" panose="02070309020205020404" pitchFamily="49" charset="0"/>
              <a:buChar char="o"/>
            </a:pPr>
            <a:r>
              <a:rPr lang="en-ZA" sz="1100" dirty="0">
                <a:ea typeface="Arial" panose="020B0604020202020204" pitchFamily="34" charset="0"/>
              </a:rPr>
              <a:t>Groot </a:t>
            </a:r>
            <a:r>
              <a:rPr lang="en-ZA" sz="1100" dirty="0" err="1">
                <a:ea typeface="Arial" panose="020B0604020202020204" pitchFamily="34" charset="0"/>
              </a:rPr>
              <a:t>Rondevlei</a:t>
            </a:r>
            <a:r>
              <a:rPr lang="en-ZA" sz="1100" dirty="0">
                <a:ea typeface="Arial" panose="020B0604020202020204" pitchFamily="34" charset="0"/>
              </a:rPr>
              <a:t> (moderate priority)</a:t>
            </a:r>
            <a:endParaRPr lang="en-GB" sz="1100" dirty="0">
              <a:ea typeface="Arial" panose="020B0604020202020204" pitchFamily="34" charset="0"/>
            </a:endParaRPr>
          </a:p>
          <a:p>
            <a:pPr marL="742950" marR="0" lvl="1" indent="-285750" algn="just">
              <a:lnSpc>
                <a:spcPct val="115000"/>
              </a:lnSpc>
              <a:spcBef>
                <a:spcPts val="600"/>
              </a:spcBef>
              <a:spcAft>
                <a:spcPts val="0"/>
              </a:spcAft>
              <a:buFont typeface="Courier New" panose="02070309020205020404" pitchFamily="49" charset="0"/>
              <a:buChar char="o"/>
            </a:pPr>
            <a:r>
              <a:rPr lang="en-ZA" sz="1100" dirty="0">
                <a:ea typeface="Arial" panose="020B0604020202020204" pitchFamily="34" charset="0"/>
              </a:rPr>
              <a:t>Groot </a:t>
            </a:r>
            <a:r>
              <a:rPr lang="en-ZA" sz="1100" dirty="0" err="1">
                <a:ea typeface="Arial" panose="020B0604020202020204" pitchFamily="34" charset="0"/>
              </a:rPr>
              <a:t>Witvlei</a:t>
            </a:r>
            <a:r>
              <a:rPr lang="en-ZA" sz="1100" dirty="0">
                <a:ea typeface="Arial" panose="020B0604020202020204" pitchFamily="34" charset="0"/>
              </a:rPr>
              <a:t> (moderate priority)</a:t>
            </a:r>
            <a:endParaRPr lang="en-GB" sz="1100" dirty="0">
              <a:ea typeface="Arial" panose="020B0604020202020204" pitchFamily="34" charset="0"/>
            </a:endParaRPr>
          </a:p>
          <a:p>
            <a:pPr marL="742950" marR="0" lvl="1" indent="-285750" algn="just">
              <a:lnSpc>
                <a:spcPct val="115000"/>
              </a:lnSpc>
              <a:spcBef>
                <a:spcPts val="600"/>
              </a:spcBef>
              <a:spcAft>
                <a:spcPts val="0"/>
              </a:spcAft>
              <a:buFont typeface="Courier New" panose="02070309020205020404" pitchFamily="49" charset="0"/>
              <a:buChar char="o"/>
            </a:pPr>
            <a:r>
              <a:rPr lang="en-ZA" sz="1100" dirty="0" err="1">
                <a:ea typeface="Arial" panose="020B0604020202020204" pitchFamily="34" charset="0"/>
              </a:rPr>
              <a:t>Malkopsvlei</a:t>
            </a:r>
            <a:r>
              <a:rPr lang="en-ZA" sz="1100" dirty="0">
                <a:ea typeface="Arial" panose="020B0604020202020204" pitchFamily="34" charset="0"/>
              </a:rPr>
              <a:t> (moderate priority)</a:t>
            </a:r>
            <a:endParaRPr lang="en-GB" sz="1100" dirty="0">
              <a:ea typeface="Arial" panose="020B0604020202020204" pitchFamily="34" charset="0"/>
            </a:endParaRPr>
          </a:p>
          <a:p>
            <a:pPr marL="342900" marR="0" lvl="0" indent="-342900" algn="just">
              <a:lnSpc>
                <a:spcPct val="115000"/>
              </a:lnSpc>
              <a:spcBef>
                <a:spcPts val="600"/>
              </a:spcBef>
              <a:spcAft>
                <a:spcPts val="0"/>
              </a:spcAft>
              <a:buFont typeface="Symbol" panose="05050102010706020507" pitchFamily="18" charset="2"/>
              <a:buChar char=""/>
            </a:pPr>
            <a:r>
              <a:rPr lang="en-ZA" sz="1100" b="1" dirty="0">
                <a:ea typeface="Arial" panose="020B0604020202020204" pitchFamily="34" charset="0"/>
              </a:rPr>
              <a:t>H17 Overberg East Fynbos</a:t>
            </a:r>
            <a:endParaRPr lang="en-GB" sz="1100" dirty="0">
              <a:ea typeface="Arial" panose="020B0604020202020204" pitchFamily="34" charset="0"/>
            </a:endParaRPr>
          </a:p>
          <a:p>
            <a:pPr marL="742950" marR="0" lvl="1" indent="-285750" algn="just">
              <a:lnSpc>
                <a:spcPct val="115000"/>
              </a:lnSpc>
              <a:spcBef>
                <a:spcPts val="600"/>
              </a:spcBef>
              <a:spcAft>
                <a:spcPts val="0"/>
              </a:spcAft>
              <a:buFont typeface="Courier New" panose="02070309020205020404" pitchFamily="49" charset="0"/>
              <a:buChar char="o"/>
            </a:pPr>
            <a:r>
              <a:rPr lang="en-ZA" sz="1100" dirty="0" err="1">
                <a:ea typeface="Arial" panose="020B0604020202020204" pitchFamily="34" charset="0"/>
              </a:rPr>
              <a:t>Salmonsdam</a:t>
            </a:r>
            <a:r>
              <a:rPr lang="en-ZA" sz="1100" dirty="0">
                <a:ea typeface="Arial" panose="020B0604020202020204" pitchFamily="34" charset="0"/>
              </a:rPr>
              <a:t> A </a:t>
            </a:r>
            <a:endParaRPr lang="en-GB" sz="1100" dirty="0">
              <a:ea typeface="Arial" panose="020B0604020202020204" pitchFamily="34" charset="0"/>
            </a:endParaRPr>
          </a:p>
          <a:p>
            <a:pPr marL="742950" marR="0" lvl="1" indent="-285750" algn="just">
              <a:lnSpc>
                <a:spcPct val="115000"/>
              </a:lnSpc>
              <a:spcBef>
                <a:spcPts val="600"/>
              </a:spcBef>
              <a:spcAft>
                <a:spcPts val="0"/>
              </a:spcAft>
              <a:buFont typeface="Courier New" panose="02070309020205020404" pitchFamily="49" charset="0"/>
              <a:buChar char="o"/>
            </a:pPr>
            <a:r>
              <a:rPr lang="en-ZA" sz="1100" dirty="0" err="1">
                <a:ea typeface="Arial" panose="020B0604020202020204" pitchFamily="34" charset="0"/>
              </a:rPr>
              <a:t>Nuwejaars</a:t>
            </a:r>
            <a:r>
              <a:rPr lang="en-ZA" sz="1100" dirty="0">
                <a:ea typeface="Arial" panose="020B0604020202020204" pitchFamily="34" charset="0"/>
              </a:rPr>
              <a:t> River (</a:t>
            </a:r>
            <a:r>
              <a:rPr lang="en-ZA" sz="1100" dirty="0" err="1">
                <a:ea typeface="Arial" panose="020B0604020202020204" pitchFamily="34" charset="0"/>
              </a:rPr>
              <a:t>Algulhas</a:t>
            </a:r>
            <a:r>
              <a:rPr lang="en-ZA" sz="1100" dirty="0">
                <a:ea typeface="Arial" panose="020B0604020202020204" pitchFamily="34" charset="0"/>
              </a:rPr>
              <a:t> wetlands)</a:t>
            </a:r>
            <a:endParaRPr lang="en-GB" sz="1100" dirty="0">
              <a:ea typeface="Arial" panose="020B0604020202020204" pitchFamily="34" charset="0"/>
            </a:endParaRPr>
          </a:p>
          <a:p>
            <a:pPr marL="742950" marR="0" lvl="1" indent="-285750" algn="just">
              <a:lnSpc>
                <a:spcPct val="115000"/>
              </a:lnSpc>
              <a:spcBef>
                <a:spcPts val="600"/>
              </a:spcBef>
              <a:spcAft>
                <a:spcPts val="0"/>
              </a:spcAft>
              <a:buFont typeface="Courier New" panose="02070309020205020404" pitchFamily="49" charset="0"/>
              <a:buChar char="o"/>
            </a:pPr>
            <a:r>
              <a:rPr lang="en-ZA" sz="1100" dirty="0">
                <a:ea typeface="Arial" panose="020B0604020202020204" pitchFamily="34" charset="0"/>
              </a:rPr>
              <a:t>Groot </a:t>
            </a:r>
            <a:r>
              <a:rPr lang="en-ZA" sz="1100" dirty="0" err="1">
                <a:ea typeface="Arial" panose="020B0604020202020204" pitchFamily="34" charset="0"/>
              </a:rPr>
              <a:t>Hagelkraal</a:t>
            </a:r>
            <a:r>
              <a:rPr lang="en-ZA" sz="1100" dirty="0">
                <a:ea typeface="Arial" panose="020B0604020202020204" pitchFamily="34" charset="0"/>
              </a:rPr>
              <a:t> River (</a:t>
            </a:r>
            <a:r>
              <a:rPr lang="en-ZA" sz="1100" dirty="0" err="1">
                <a:ea typeface="Arial" panose="020B0604020202020204" pitchFamily="34" charset="0"/>
              </a:rPr>
              <a:t>Algulhas</a:t>
            </a:r>
            <a:r>
              <a:rPr lang="en-ZA" sz="1100" dirty="0">
                <a:ea typeface="Arial" panose="020B0604020202020204" pitchFamily="34" charset="0"/>
              </a:rPr>
              <a:t> wetlands)</a:t>
            </a:r>
            <a:endParaRPr lang="en-GB" sz="1100" dirty="0">
              <a:ea typeface="Arial" panose="020B0604020202020204" pitchFamily="34" charset="0"/>
            </a:endParaRPr>
          </a:p>
          <a:p>
            <a:pPr marL="742950" marR="0" lvl="1" indent="-285750" algn="just">
              <a:lnSpc>
                <a:spcPct val="115000"/>
              </a:lnSpc>
              <a:spcBef>
                <a:spcPts val="600"/>
              </a:spcBef>
              <a:spcAft>
                <a:spcPts val="0"/>
              </a:spcAft>
              <a:buFont typeface="Courier New" panose="02070309020205020404" pitchFamily="49" charset="0"/>
              <a:buChar char="o"/>
            </a:pPr>
            <a:r>
              <a:rPr lang="en-ZA" sz="1100" dirty="0" err="1">
                <a:ea typeface="Arial" panose="020B0604020202020204" pitchFamily="34" charset="0"/>
              </a:rPr>
              <a:t>Algulhas</a:t>
            </a:r>
            <a:r>
              <a:rPr lang="en-ZA" sz="1100" dirty="0">
                <a:ea typeface="Arial" panose="020B0604020202020204" pitchFamily="34" charset="0"/>
              </a:rPr>
              <a:t> </a:t>
            </a:r>
            <a:r>
              <a:rPr lang="en-ZA" sz="1100" dirty="0" smtClean="0">
                <a:ea typeface="Arial" panose="020B0604020202020204" pitchFamily="34" charset="0"/>
              </a:rPr>
              <a:t>wetlands</a:t>
            </a:r>
            <a:endParaRPr lang="en-GB" sz="1100" dirty="0">
              <a:ea typeface="Arial" panose="020B0604020202020204" pitchFamily="34" charset="0"/>
            </a:endParaRPr>
          </a:p>
        </p:txBody>
      </p:sp>
      <p:sp>
        <p:nvSpPr>
          <p:cNvPr id="5" name="Rectangle 4">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Overview: available info</a:t>
            </a:r>
            <a:endParaRPr lang="en-GB" dirty="0"/>
          </a:p>
        </p:txBody>
      </p:sp>
    </p:spTree>
    <p:extLst>
      <p:ext uri="{BB962C8B-B14F-4D97-AF65-F5344CB8AC3E}">
        <p14:creationId xmlns:p14="http://schemas.microsoft.com/office/powerpoint/2010/main" val="2653673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3768" y="1107833"/>
            <a:ext cx="5448038" cy="3983650"/>
          </a:xfrm>
          <a:prstGeom prst="rect">
            <a:avLst/>
          </a:prstGeom>
        </p:spPr>
      </p:pic>
      <p:sp>
        <p:nvSpPr>
          <p:cNvPr id="16" name="Rectangle 15">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Title 1">
            <a:extLst>
              <a:ext uri="{FF2B5EF4-FFF2-40B4-BE49-F238E27FC236}">
                <a16:creationId xmlns="" xmlns:a16="http://schemas.microsoft.com/office/drawing/2014/main" id="{D2F84E0C-E16E-4241-AB20-166B197952F0}"/>
              </a:ext>
            </a:extLst>
          </p:cNvPr>
          <p:cNvSpPr txBox="1">
            <a:spLocks/>
          </p:cNvSpPr>
          <p:nvPr/>
        </p:nvSpPr>
        <p:spPr>
          <a:xfrm>
            <a:off x="1476000" y="0"/>
            <a:ext cx="7668000" cy="540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ZA" sz="2400" b="1" dirty="0" smtClean="0">
                <a:solidFill>
                  <a:schemeClr val="bg1"/>
                </a:solidFill>
              </a:rPr>
              <a:t>Components/Sub-components</a:t>
            </a:r>
            <a:endParaRPr lang="en-GB" sz="2400" b="1" dirty="0">
              <a:solidFill>
                <a:schemeClr val="bg1"/>
              </a:solidFill>
            </a:endParaRPr>
          </a:p>
        </p:txBody>
      </p:sp>
      <p:sp>
        <p:nvSpPr>
          <p:cNvPr id="2" name="Right Brace 1"/>
          <p:cNvSpPr/>
          <p:nvPr/>
        </p:nvSpPr>
        <p:spPr>
          <a:xfrm>
            <a:off x="5182933" y="3418404"/>
            <a:ext cx="585417" cy="76379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5" name="TextBox 4"/>
          <p:cNvSpPr txBox="1"/>
          <p:nvPr/>
        </p:nvSpPr>
        <p:spPr>
          <a:xfrm>
            <a:off x="5852160" y="3468328"/>
            <a:ext cx="3291840" cy="830997"/>
          </a:xfrm>
          <a:prstGeom prst="rect">
            <a:avLst/>
          </a:prstGeom>
          <a:noFill/>
        </p:spPr>
        <p:txBody>
          <a:bodyPr wrap="square" rtlCol="0">
            <a:spAutoFit/>
          </a:bodyPr>
          <a:lstStyle/>
          <a:p>
            <a:r>
              <a:rPr lang="en-ZA" b="1" dirty="0" smtClean="0"/>
              <a:t>Quantity</a:t>
            </a:r>
            <a:r>
              <a:rPr lang="en-ZA" dirty="0" smtClean="0"/>
              <a:t>: Flow/Water retention &amp; distribution</a:t>
            </a:r>
            <a:endParaRPr lang="en-GB" dirty="0"/>
          </a:p>
        </p:txBody>
      </p:sp>
      <p:sp>
        <p:nvSpPr>
          <p:cNvPr id="9" name="Right Brace 8"/>
          <p:cNvSpPr/>
          <p:nvPr/>
        </p:nvSpPr>
        <p:spPr>
          <a:xfrm>
            <a:off x="5202195" y="2678654"/>
            <a:ext cx="585417" cy="62385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 name="TextBox 9"/>
          <p:cNvSpPr txBox="1"/>
          <p:nvPr/>
        </p:nvSpPr>
        <p:spPr>
          <a:xfrm>
            <a:off x="5852160" y="2664959"/>
            <a:ext cx="3087446" cy="830997"/>
          </a:xfrm>
          <a:prstGeom prst="rect">
            <a:avLst/>
          </a:prstGeom>
          <a:noFill/>
        </p:spPr>
        <p:txBody>
          <a:bodyPr wrap="square" rtlCol="0">
            <a:spAutoFit/>
          </a:bodyPr>
          <a:lstStyle/>
          <a:p>
            <a:r>
              <a:rPr lang="en-ZA" b="1" dirty="0" smtClean="0"/>
              <a:t>Quality</a:t>
            </a:r>
            <a:r>
              <a:rPr lang="en-ZA" dirty="0" smtClean="0"/>
              <a:t>: WQ &amp; Sediment</a:t>
            </a:r>
            <a:endParaRPr lang="en-GB" dirty="0"/>
          </a:p>
        </p:txBody>
      </p:sp>
      <p:sp>
        <p:nvSpPr>
          <p:cNvPr id="11" name="TextBox 10"/>
          <p:cNvSpPr txBox="1"/>
          <p:nvPr/>
        </p:nvSpPr>
        <p:spPr>
          <a:xfrm>
            <a:off x="5852160" y="1833962"/>
            <a:ext cx="3171256" cy="830997"/>
          </a:xfrm>
          <a:prstGeom prst="rect">
            <a:avLst/>
          </a:prstGeom>
          <a:noFill/>
        </p:spPr>
        <p:txBody>
          <a:bodyPr wrap="square" rtlCol="0">
            <a:spAutoFit/>
          </a:bodyPr>
          <a:lstStyle/>
          <a:p>
            <a:r>
              <a:rPr lang="en-ZA" b="1" dirty="0" smtClean="0"/>
              <a:t>Habitat:</a:t>
            </a:r>
            <a:r>
              <a:rPr lang="en-ZA" dirty="0" smtClean="0"/>
              <a:t> Veg/</a:t>
            </a:r>
          </a:p>
          <a:p>
            <a:r>
              <a:rPr lang="en-ZA" dirty="0" smtClean="0"/>
              <a:t>Geomorphology</a:t>
            </a:r>
            <a:endParaRPr lang="en-GB" dirty="0"/>
          </a:p>
        </p:txBody>
      </p:sp>
      <p:sp>
        <p:nvSpPr>
          <p:cNvPr id="12" name="Right Brace 11"/>
          <p:cNvSpPr/>
          <p:nvPr/>
        </p:nvSpPr>
        <p:spPr>
          <a:xfrm>
            <a:off x="5202194" y="1938699"/>
            <a:ext cx="585417" cy="62385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3" name="TextBox 12"/>
          <p:cNvSpPr txBox="1"/>
          <p:nvPr/>
        </p:nvSpPr>
        <p:spPr>
          <a:xfrm>
            <a:off x="5810255" y="1230662"/>
            <a:ext cx="3171256" cy="461665"/>
          </a:xfrm>
          <a:prstGeom prst="rect">
            <a:avLst/>
          </a:prstGeom>
          <a:noFill/>
        </p:spPr>
        <p:txBody>
          <a:bodyPr wrap="square" rtlCol="0">
            <a:spAutoFit/>
          </a:bodyPr>
          <a:lstStyle/>
          <a:p>
            <a:r>
              <a:rPr lang="en-ZA" b="1" dirty="0" smtClean="0"/>
              <a:t>Biota</a:t>
            </a:r>
            <a:r>
              <a:rPr lang="en-ZA" dirty="0" smtClean="0"/>
              <a:t>: Frogs/Birds</a:t>
            </a:r>
            <a:endParaRPr lang="en-GB" dirty="0"/>
          </a:p>
        </p:txBody>
      </p:sp>
      <p:sp>
        <p:nvSpPr>
          <p:cNvPr id="14" name="Right Brace 13"/>
          <p:cNvSpPr/>
          <p:nvPr/>
        </p:nvSpPr>
        <p:spPr>
          <a:xfrm>
            <a:off x="5224838" y="1224020"/>
            <a:ext cx="585417" cy="62385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pic>
        <p:nvPicPr>
          <p:cNvPr id="3" name="Picture 2"/>
          <p:cNvPicPr>
            <a:picLocks noChangeAspect="1"/>
          </p:cNvPicPr>
          <p:nvPr/>
        </p:nvPicPr>
        <p:blipFill>
          <a:blip r:embed="rId3"/>
          <a:stretch>
            <a:fillRect/>
          </a:stretch>
        </p:blipFill>
        <p:spPr>
          <a:xfrm>
            <a:off x="1004290" y="5177709"/>
            <a:ext cx="6678740" cy="1616275"/>
          </a:xfrm>
          <a:prstGeom prst="rect">
            <a:avLst/>
          </a:prstGeom>
        </p:spPr>
      </p:pic>
      <p:sp>
        <p:nvSpPr>
          <p:cNvPr id="4" name="TextBox 3"/>
          <p:cNvSpPr txBox="1"/>
          <p:nvPr/>
        </p:nvSpPr>
        <p:spPr>
          <a:xfrm>
            <a:off x="5517546" y="4818448"/>
            <a:ext cx="3533889" cy="923330"/>
          </a:xfrm>
          <a:prstGeom prst="rect">
            <a:avLst/>
          </a:prstGeom>
          <a:noFill/>
        </p:spPr>
        <p:txBody>
          <a:bodyPr wrap="square" rtlCol="0">
            <a:spAutoFit/>
          </a:bodyPr>
          <a:lstStyle/>
          <a:p>
            <a:r>
              <a:rPr lang="en-ZA" sz="1800" dirty="0" smtClean="0"/>
              <a:t>Linkages to Wetland Health Assessment (Macfarlane et al. 2008)</a:t>
            </a:r>
            <a:endParaRPr lang="en-GB" sz="1800" dirty="0"/>
          </a:p>
        </p:txBody>
      </p:sp>
    </p:spTree>
    <p:extLst>
      <p:ext uri="{BB962C8B-B14F-4D97-AF65-F5344CB8AC3E}">
        <p14:creationId xmlns:p14="http://schemas.microsoft.com/office/powerpoint/2010/main" val="19404017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84048"/>
            <a:ext cx="9154898" cy="6473952"/>
          </a:xfrm>
        </p:spPr>
      </p:pic>
    </p:spTree>
    <p:extLst>
      <p:ext uri="{BB962C8B-B14F-4D97-AF65-F5344CB8AC3E}">
        <p14:creationId xmlns:p14="http://schemas.microsoft.com/office/powerpoint/2010/main" val="34097574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84048"/>
            <a:ext cx="9154898" cy="6473952"/>
          </a:xfrm>
        </p:spPr>
      </p:pic>
      <p:graphicFrame>
        <p:nvGraphicFramePr>
          <p:cNvPr id="6" name="Table 5"/>
          <p:cNvGraphicFramePr>
            <a:graphicFrameLocks noGrp="1"/>
          </p:cNvGraphicFramePr>
          <p:nvPr>
            <p:extLst>
              <p:ext uri="{D42A27DB-BD31-4B8C-83A1-F6EECF244321}">
                <p14:modId xmlns:p14="http://schemas.microsoft.com/office/powerpoint/2010/main" val="1968047619"/>
              </p:ext>
            </p:extLst>
          </p:nvPr>
        </p:nvGraphicFramePr>
        <p:xfrm>
          <a:off x="107442" y="144511"/>
          <a:ext cx="4885182" cy="813502"/>
        </p:xfrm>
        <a:graphic>
          <a:graphicData uri="http://schemas.openxmlformats.org/drawingml/2006/table">
            <a:tbl>
              <a:tblPr firstRow="1" firstCol="1" bandRow="1">
                <a:tableStyleId>{5C22544A-7EE6-4342-B048-85BDC9FD1C3A}</a:tableStyleId>
              </a:tblPr>
              <a:tblGrid>
                <a:gridCol w="285750"/>
                <a:gridCol w="603504"/>
                <a:gridCol w="2660262"/>
                <a:gridCol w="280087"/>
                <a:gridCol w="525227"/>
                <a:gridCol w="530352"/>
              </a:tblGrid>
              <a:tr h="199330">
                <a:tc>
                  <a:txBody>
                    <a:bodyPr/>
                    <a:lstStyle/>
                    <a:p>
                      <a:pPr marL="0" marR="0">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IUA</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NB</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Supply</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Demand</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8661">
                <a:tc>
                  <a:txBody>
                    <a:bodyPr/>
                    <a:lstStyle/>
                    <a:p>
                      <a:pPr marL="0" marR="0">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A1</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900" dirty="0" smtClean="0">
                          <a:solidFill>
                            <a:schemeClr val="tx1"/>
                          </a:solidFill>
                          <a:effectLst/>
                        </a:rPr>
                        <a:t>WR1 Western Folded</a:t>
                      </a:r>
                      <a:endParaRPr lang="en-GB"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5000"/>
                        </a:lnSpc>
                        <a:spcBef>
                          <a:spcPts val="300"/>
                        </a:spcBef>
                        <a:spcAft>
                          <a:spcPts val="0"/>
                        </a:spcAft>
                      </a:pPr>
                      <a:r>
                        <a:rPr lang="en-ZA" sz="900" dirty="0">
                          <a:solidFill>
                            <a:schemeClr val="tx1"/>
                          </a:solidFill>
                          <a:effectLst/>
                        </a:rPr>
                        <a:t>East Coast Shale </a:t>
                      </a:r>
                      <a:r>
                        <a:rPr lang="en-ZA" sz="900" dirty="0" err="1">
                          <a:solidFill>
                            <a:schemeClr val="tx1"/>
                          </a:solidFill>
                          <a:effectLst/>
                        </a:rPr>
                        <a:t>Renosterveld</a:t>
                      </a:r>
                      <a:r>
                        <a:rPr lang="en-ZA" sz="900" dirty="0">
                          <a:solidFill>
                            <a:schemeClr val="tx1"/>
                          </a:solidFill>
                          <a:effectLst/>
                        </a:rPr>
                        <a:t> </a:t>
                      </a:r>
                      <a:r>
                        <a:rPr lang="en-ZA" sz="900" dirty="0" smtClean="0">
                          <a:solidFill>
                            <a:schemeClr val="tx1"/>
                          </a:solidFill>
                          <a:effectLst/>
                        </a:rPr>
                        <a:t>Floodplain </a:t>
                      </a:r>
                      <a:r>
                        <a:rPr lang="en-ZA" sz="900" dirty="0">
                          <a:solidFill>
                            <a:schemeClr val="tx1"/>
                          </a:solidFill>
                          <a:effectLst/>
                        </a:rPr>
                        <a:t>and Channelled Valley </a:t>
                      </a:r>
                      <a:r>
                        <a:rPr lang="en-ZA" sz="900" dirty="0" smtClean="0">
                          <a:solidFill>
                            <a:schemeClr val="tx1"/>
                          </a:solidFill>
                          <a:effectLst/>
                        </a:rPr>
                        <a:t>Bottom (</a:t>
                      </a:r>
                      <a:r>
                        <a:rPr lang="en-ZA" sz="900" dirty="0" err="1" smtClean="0">
                          <a:solidFill>
                            <a:schemeClr val="tx1"/>
                          </a:solidFill>
                          <a:effectLst/>
                        </a:rPr>
                        <a:t>Molenaars</a:t>
                      </a:r>
                      <a:r>
                        <a:rPr lang="en-ZA" sz="900" dirty="0" smtClean="0">
                          <a:solidFill>
                            <a:schemeClr val="tx1"/>
                          </a:solidFill>
                          <a:effectLst/>
                        </a:rPr>
                        <a:t>)</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a:solidFill>
                            <a:schemeClr val="tx1"/>
                          </a:solidFill>
                          <a:effectLst/>
                        </a:rPr>
                        <a:t> </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algn="ctr">
                        <a:lnSpc>
                          <a:spcPct val="105000"/>
                        </a:lnSpc>
                        <a:spcBef>
                          <a:spcPts val="300"/>
                        </a:spcBef>
                        <a:spcAft>
                          <a:spcPts val="0"/>
                        </a:spcAft>
                      </a:pPr>
                      <a:r>
                        <a:rPr lang="en-ZA" sz="900" dirty="0">
                          <a:solidFill>
                            <a:schemeClr val="tx1"/>
                          </a:solidFill>
                          <a:effectLst/>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a:solidFill>
                            <a:schemeClr val="tx1"/>
                          </a:solidFill>
                          <a:effectLst/>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10" name="Straight Arrow Connector 9"/>
          <p:cNvCxnSpPr/>
          <p:nvPr/>
        </p:nvCxnSpPr>
        <p:spPr>
          <a:xfrm>
            <a:off x="237744" y="958013"/>
            <a:ext cx="1106424" cy="10719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344168" y="1892808"/>
            <a:ext cx="1106424" cy="1106424"/>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329419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40000"/>
            <a:ext cx="5532120" cy="3895729"/>
          </a:xfrm>
        </p:spPr>
      </p:pic>
      <p:sp>
        <p:nvSpPr>
          <p:cNvPr id="5" name="Rectangle 4">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A1: Upper </a:t>
            </a:r>
            <a:r>
              <a:rPr lang="en-ZA" dirty="0" err="1" smtClean="0"/>
              <a:t>Breede</a:t>
            </a:r>
            <a:r>
              <a:rPr lang="en-ZA" dirty="0" smtClean="0"/>
              <a:t> Tributaries</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2697371990"/>
              </p:ext>
            </p:extLst>
          </p:nvPr>
        </p:nvGraphicFramePr>
        <p:xfrm>
          <a:off x="9139" y="4435728"/>
          <a:ext cx="8961124" cy="2399000"/>
        </p:xfrm>
        <a:graphic>
          <a:graphicData uri="http://schemas.openxmlformats.org/drawingml/2006/table">
            <a:tbl>
              <a:tblPr firstRow="1" firstCol="1" bandRow="1">
                <a:tableStyleId>{5C22544A-7EE6-4342-B048-85BDC9FD1C3A}</a:tableStyleId>
              </a:tblPr>
              <a:tblGrid>
                <a:gridCol w="767757"/>
                <a:gridCol w="1222725"/>
                <a:gridCol w="355444"/>
                <a:gridCol w="454968"/>
                <a:gridCol w="312791"/>
                <a:gridCol w="298572"/>
                <a:gridCol w="312791"/>
                <a:gridCol w="298572"/>
                <a:gridCol w="625580"/>
                <a:gridCol w="824627"/>
                <a:gridCol w="440749"/>
                <a:gridCol w="383878"/>
                <a:gridCol w="582926"/>
                <a:gridCol w="241701"/>
                <a:gridCol w="298572"/>
                <a:gridCol w="341225"/>
                <a:gridCol w="1198246"/>
              </a:tblGrid>
              <a:tr h="141888">
                <a:tc rowSpan="4">
                  <a:txBody>
                    <a:bodyPr/>
                    <a:lstStyle/>
                    <a:p>
                      <a:pPr marL="0" marR="0" algn="ctr">
                        <a:lnSpc>
                          <a:spcPct val="105000"/>
                        </a:lnSpc>
                        <a:spcBef>
                          <a:spcPts val="300"/>
                        </a:spcBef>
                        <a:spcAft>
                          <a:spcPts val="0"/>
                        </a:spcAft>
                      </a:pPr>
                      <a:r>
                        <a:rPr lang="en-ZA" sz="900" dirty="0">
                          <a:effectLst/>
                        </a:rPr>
                        <a:t>Wetland Region</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4">
                  <a:txBody>
                    <a:bodyPr/>
                    <a:lstStyle/>
                    <a:p>
                      <a:pPr marL="0" marR="0" algn="ctr">
                        <a:lnSpc>
                          <a:spcPct val="105000"/>
                        </a:lnSpc>
                        <a:spcBef>
                          <a:spcPts val="300"/>
                        </a:spcBef>
                        <a:spcAft>
                          <a:spcPts val="0"/>
                        </a:spcAft>
                      </a:pPr>
                      <a:r>
                        <a:rPr lang="en-ZA" sz="900">
                          <a:effectLst/>
                        </a:rPr>
                        <a:t>Wetland Resource Unit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gridSpan="3">
                  <a:txBody>
                    <a:bodyPr/>
                    <a:lstStyle/>
                    <a:p>
                      <a:pPr marL="0" marR="0" algn="ctr">
                        <a:lnSpc>
                          <a:spcPct val="105000"/>
                        </a:lnSpc>
                        <a:spcBef>
                          <a:spcPts val="300"/>
                        </a:spcBef>
                        <a:spcAft>
                          <a:spcPts val="0"/>
                        </a:spcAft>
                      </a:pPr>
                      <a:r>
                        <a:rPr lang="en-ZA" sz="900">
                          <a:effectLst/>
                        </a:rPr>
                        <a:t>Priority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hMerge="1">
                  <a:txBody>
                    <a:bodyPr/>
                    <a:lstStyle/>
                    <a:p>
                      <a:endParaRPr lang="en-GB"/>
                    </a:p>
                  </a:txBody>
                  <a:tcPr/>
                </a:tc>
                <a:tc hMerge="1">
                  <a:txBody>
                    <a:bodyPr/>
                    <a:lstStyle/>
                    <a:p>
                      <a:endParaRPr lang="en-GB"/>
                    </a:p>
                  </a:txBody>
                  <a:tcPr/>
                </a:tc>
                <a:tc rowSpan="4">
                  <a:txBody>
                    <a:bodyPr/>
                    <a:lstStyle/>
                    <a:p>
                      <a:pPr marL="0" marR="0" algn="ctr">
                        <a:lnSpc>
                          <a:spcPct val="105000"/>
                        </a:lnSpc>
                        <a:spcBef>
                          <a:spcPts val="300"/>
                        </a:spcBef>
                        <a:spcAft>
                          <a:spcPts val="0"/>
                        </a:spcAft>
                      </a:pPr>
                      <a:r>
                        <a:rPr lang="en-ZA" sz="900">
                          <a:effectLst/>
                        </a:rPr>
                        <a:t>PES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4">
                  <a:txBody>
                    <a:bodyPr/>
                    <a:lstStyle/>
                    <a:p>
                      <a:pPr marL="0" marR="0" algn="ctr">
                        <a:lnSpc>
                          <a:spcPct val="105000"/>
                        </a:lnSpc>
                        <a:spcBef>
                          <a:spcPts val="300"/>
                        </a:spcBef>
                        <a:spcAft>
                          <a:spcPts val="0"/>
                        </a:spcAft>
                      </a:pPr>
                      <a:r>
                        <a:rPr lang="en-ZA" sz="900">
                          <a:effectLst/>
                        </a:rPr>
                        <a:t>EIS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4">
                  <a:txBody>
                    <a:bodyPr/>
                    <a:lstStyle/>
                    <a:p>
                      <a:pPr marL="0" marR="0" algn="ctr">
                        <a:lnSpc>
                          <a:spcPct val="105000"/>
                        </a:lnSpc>
                        <a:spcBef>
                          <a:spcPts val="300"/>
                        </a:spcBef>
                        <a:spcAft>
                          <a:spcPts val="0"/>
                        </a:spcAft>
                      </a:pPr>
                      <a:r>
                        <a:rPr lang="en-ZA" sz="900">
                          <a:effectLst/>
                        </a:rPr>
                        <a:t>REC</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gridSpan="2">
                  <a:txBody>
                    <a:bodyPr/>
                    <a:lstStyle/>
                    <a:p>
                      <a:pPr marL="0" marR="0" algn="ctr">
                        <a:lnSpc>
                          <a:spcPct val="105000"/>
                        </a:lnSpc>
                        <a:spcBef>
                          <a:spcPts val="300"/>
                        </a:spcBef>
                        <a:spcAft>
                          <a:spcPts val="0"/>
                        </a:spcAft>
                      </a:pPr>
                      <a:r>
                        <a:rPr lang="en-ZA" sz="900">
                          <a:effectLst/>
                        </a:rPr>
                        <a:t>Quantity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gridSpan="6">
                  <a:txBody>
                    <a:bodyPr/>
                    <a:lstStyle/>
                    <a:p>
                      <a:pPr marL="0" marR="0" algn="ctr">
                        <a:lnSpc>
                          <a:spcPct val="105000"/>
                        </a:lnSpc>
                        <a:spcBef>
                          <a:spcPts val="300"/>
                        </a:spcBef>
                        <a:spcAft>
                          <a:spcPts val="0"/>
                        </a:spcAft>
                      </a:pPr>
                      <a:r>
                        <a:rPr lang="en-ZA" sz="900">
                          <a:effectLst/>
                        </a:rPr>
                        <a:t>Quality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4">
                  <a:txBody>
                    <a:bodyPr/>
                    <a:lstStyle/>
                    <a:p>
                      <a:pPr marL="0" marR="0" algn="ctr">
                        <a:lnSpc>
                          <a:spcPct val="105000"/>
                        </a:lnSpc>
                        <a:spcBef>
                          <a:spcPts val="300"/>
                        </a:spcBef>
                        <a:spcAft>
                          <a:spcPts val="0"/>
                        </a:spcAft>
                      </a:pPr>
                      <a:r>
                        <a:rPr lang="en-ZA" sz="900" dirty="0">
                          <a:effectLst/>
                        </a:rPr>
                        <a:t>Indicators selected</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551402">
                <a:tc vMerge="1">
                  <a:txBody>
                    <a:bodyPr/>
                    <a:lstStyle/>
                    <a:p>
                      <a:endParaRPr lang="en-GB"/>
                    </a:p>
                  </a:txBody>
                  <a:tcPr/>
                </a:tc>
                <a:tc vMerge="1">
                  <a:txBody>
                    <a:bodyPr/>
                    <a:lstStyle/>
                    <a:p>
                      <a:endParaRPr lang="en-GB"/>
                    </a:p>
                  </a:txBody>
                  <a:tcPr/>
                </a:tc>
                <a:tc rowSpan="3">
                  <a:txBody>
                    <a:bodyPr/>
                    <a:lstStyle/>
                    <a:p>
                      <a:pPr marL="0" marR="0">
                        <a:lnSpc>
                          <a:spcPct val="105000"/>
                        </a:lnSpc>
                        <a:spcBef>
                          <a:spcPts val="300"/>
                        </a:spcBef>
                        <a:spcAft>
                          <a:spcPts val="0"/>
                        </a:spcAft>
                      </a:pPr>
                      <a:r>
                        <a:rPr lang="en-ZA" sz="900">
                          <a:effectLst/>
                        </a:rPr>
                        <a:t>Ecological Importance</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gridSpan="2">
                  <a:txBody>
                    <a:bodyPr/>
                    <a:lstStyle/>
                    <a:p>
                      <a:pPr marL="0" marR="0">
                        <a:lnSpc>
                          <a:spcPct val="105000"/>
                        </a:lnSpc>
                        <a:spcBef>
                          <a:spcPts val="300"/>
                        </a:spcBef>
                        <a:spcAft>
                          <a:spcPts val="0"/>
                        </a:spcAft>
                      </a:pPr>
                      <a:r>
                        <a:rPr lang="en-ZA" sz="900">
                          <a:effectLst/>
                        </a:rPr>
                        <a:t>Provision of ecosystem services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h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gridSpan="6"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vMerge="1">
                  <a:txBody>
                    <a:bodyPr/>
                    <a:lstStyle/>
                    <a:p>
                      <a:endParaRPr lang="en-GB"/>
                    </a:p>
                  </a:txBody>
                  <a:tcPr/>
                </a:tc>
              </a:tr>
              <a:tr h="136052">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rowSpan="2">
                  <a:txBody>
                    <a:bodyPr/>
                    <a:lstStyle/>
                    <a:p>
                      <a:pPr marL="71755" marR="71755">
                        <a:lnSpc>
                          <a:spcPct val="105000"/>
                        </a:lnSpc>
                        <a:spcBef>
                          <a:spcPts val="300"/>
                        </a:spcBef>
                        <a:spcAft>
                          <a:spcPts val="0"/>
                        </a:spcAft>
                      </a:pPr>
                      <a:r>
                        <a:rPr lang="en-ZA" sz="900">
                          <a:effectLst/>
                        </a:rPr>
                        <a:t>Water inputs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Water distribution &amp; retention patterns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Nutrients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Salts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System variables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Toxics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Pathogens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Sediments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vMerge="1">
                  <a:txBody>
                    <a:bodyPr/>
                    <a:lstStyle/>
                    <a:p>
                      <a:endParaRPr lang="en-GB"/>
                    </a:p>
                  </a:txBody>
                  <a:tcPr/>
                </a:tc>
              </a:tr>
              <a:tr h="561700">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a:lnSpc>
                          <a:spcPct val="105000"/>
                        </a:lnSpc>
                        <a:spcBef>
                          <a:spcPts val="300"/>
                        </a:spcBef>
                        <a:spcAft>
                          <a:spcPts val="0"/>
                        </a:spcAft>
                      </a:pPr>
                      <a:r>
                        <a:rPr lang="en-ZA" sz="900" dirty="0">
                          <a:effectLst/>
                        </a:rPr>
                        <a:t>Supply</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a:txBody>
                    <a:bodyPr/>
                    <a:lstStyle/>
                    <a:p>
                      <a:pPr marL="0" marR="0">
                        <a:lnSpc>
                          <a:spcPct val="105000"/>
                        </a:lnSpc>
                        <a:spcBef>
                          <a:spcPts val="300"/>
                        </a:spcBef>
                        <a:spcAft>
                          <a:spcPts val="0"/>
                        </a:spcAft>
                      </a:pPr>
                      <a:r>
                        <a:rPr lang="en-ZA" sz="900">
                          <a:effectLst/>
                        </a:rPr>
                        <a:t>Demand</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r>
              <a:tr h="1005828">
                <a:tc>
                  <a:txBody>
                    <a:bodyPr/>
                    <a:lstStyle/>
                    <a:p>
                      <a:pPr marL="0" marR="0">
                        <a:lnSpc>
                          <a:spcPct val="105000"/>
                        </a:lnSpc>
                        <a:spcBef>
                          <a:spcPts val="300"/>
                        </a:spcBef>
                        <a:spcAft>
                          <a:spcPts val="0"/>
                        </a:spcAft>
                      </a:pPr>
                      <a:r>
                        <a:rPr lang="en-ZA" sz="900">
                          <a:effectLst/>
                        </a:rPr>
                        <a:t>WR1 Western Folded</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marL="0" marR="0">
                        <a:lnSpc>
                          <a:spcPct val="105000"/>
                        </a:lnSpc>
                        <a:spcBef>
                          <a:spcPts val="300"/>
                        </a:spcBef>
                        <a:spcAft>
                          <a:spcPts val="0"/>
                        </a:spcAft>
                      </a:pPr>
                      <a:r>
                        <a:rPr lang="en-ZA" sz="900" dirty="0">
                          <a:effectLst/>
                        </a:rPr>
                        <a:t>East Coast Shale </a:t>
                      </a:r>
                      <a:r>
                        <a:rPr lang="en-ZA" sz="900" dirty="0" err="1">
                          <a:effectLst/>
                        </a:rPr>
                        <a:t>Renosterveld</a:t>
                      </a:r>
                      <a:r>
                        <a:rPr lang="en-ZA" sz="900" dirty="0">
                          <a:effectLst/>
                        </a:rPr>
                        <a:t> </a:t>
                      </a:r>
                      <a:r>
                        <a:rPr lang="en-ZA" sz="900" dirty="0" smtClean="0">
                          <a:effectLst/>
                        </a:rPr>
                        <a:t>Floodplain </a:t>
                      </a:r>
                      <a:r>
                        <a:rPr lang="en-ZA" sz="900" dirty="0">
                          <a:effectLst/>
                        </a:rPr>
                        <a:t>and Channelled Valley Bottom</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dirty="0">
                          <a:effectLst/>
                        </a:rPr>
                        <a:t> </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nSpc>
                          <a:spcPct val="105000"/>
                        </a:lnSpc>
                        <a:spcBef>
                          <a:spcPts val="300"/>
                        </a:spcBef>
                        <a:spcAft>
                          <a:spcPts val="0"/>
                        </a:spcAft>
                      </a:pPr>
                      <a:r>
                        <a:rPr lang="en-ZA" sz="900" dirty="0">
                          <a:solidFill>
                            <a:schemeClr val="accent1"/>
                          </a:solidFill>
                          <a:effectLst/>
                        </a:rPr>
                        <a:t>x</a:t>
                      </a:r>
                      <a:endParaRPr lang="en-GB" sz="90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dirty="0">
                          <a:solidFill>
                            <a:schemeClr val="accent1"/>
                          </a:solidFill>
                          <a:effectLst/>
                        </a:rPr>
                        <a:t>x</a:t>
                      </a:r>
                      <a:endParaRPr lang="en-GB" sz="900" dirty="0">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a:effectLst/>
                        </a:rPr>
                        <a:t>C</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a:effectLst/>
                        </a:rPr>
                        <a: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a:effectLst/>
                        </a:rPr>
                        <a:t> </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a:effectLst/>
                        </a:rPr>
                        <a:t>x</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a:effectLst/>
                        </a:rPr>
                        <a:t>x</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a:effectLst/>
                        </a:rPr>
                        <a:t>.x</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a:effectLst/>
                        </a:rPr>
                        <a:t>x</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a:effectLst/>
                        </a:rPr>
                        <a:t>x</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a:effectLst/>
                        </a:rPr>
                        <a:t>x</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a:effectLst/>
                        </a:rPr>
                        <a:t>x</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a:effectLst/>
                        </a:rPr>
                        <a:t>x</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dirty="0" smtClean="0">
                          <a:effectLst/>
                        </a:rPr>
                        <a:t>Water inputs (Flow)</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078036190"/>
              </p:ext>
            </p:extLst>
          </p:nvPr>
        </p:nvGraphicFramePr>
        <p:xfrm>
          <a:off x="5477255" y="831345"/>
          <a:ext cx="3566161" cy="2303858"/>
        </p:xfrm>
        <a:graphic>
          <a:graphicData uri="http://schemas.openxmlformats.org/drawingml/2006/table">
            <a:tbl>
              <a:tblPr firstRow="1" firstCol="1" bandRow="1">
                <a:tableStyleId>{5C22544A-7EE6-4342-B048-85BDC9FD1C3A}</a:tableStyleId>
              </a:tblPr>
              <a:tblGrid>
                <a:gridCol w="212397"/>
                <a:gridCol w="212397"/>
                <a:gridCol w="236293"/>
                <a:gridCol w="233639"/>
                <a:gridCol w="188503"/>
                <a:gridCol w="189832"/>
                <a:gridCol w="236293"/>
                <a:gridCol w="329217"/>
                <a:gridCol w="327890"/>
                <a:gridCol w="329217"/>
                <a:gridCol w="329217"/>
                <a:gridCol w="284083"/>
                <a:gridCol w="234965"/>
                <a:gridCol w="151333"/>
                <a:gridCol w="70885"/>
              </a:tblGrid>
              <a:tr h="125408">
                <a:tc gridSpan="8">
                  <a:txBody>
                    <a:bodyPr/>
                    <a:lstStyle/>
                    <a:p>
                      <a:pPr marL="0" marR="0" algn="l">
                        <a:lnSpc>
                          <a:spcPct val="115000"/>
                        </a:lnSpc>
                        <a:spcBef>
                          <a:spcPts val="0"/>
                        </a:spcBef>
                        <a:spcAft>
                          <a:spcPts val="0"/>
                        </a:spcAft>
                      </a:pPr>
                      <a:r>
                        <a:rPr lang="en-ZA" sz="800" dirty="0">
                          <a:effectLst/>
                        </a:rPr>
                        <a:t>Regulating and Supporting benefits</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rowSpan="3">
                  <a:txBody>
                    <a:bodyPr/>
                    <a:lstStyle/>
                    <a:p>
                      <a:pPr marL="71755" marR="71755" algn="l">
                        <a:lnSpc>
                          <a:spcPct val="115000"/>
                        </a:lnSpc>
                        <a:spcBef>
                          <a:spcPts val="0"/>
                        </a:spcBef>
                        <a:spcAft>
                          <a:spcPts val="0"/>
                        </a:spcAft>
                      </a:pPr>
                      <a:r>
                        <a:rPr lang="en-ZA" sz="800">
                          <a:effectLst/>
                        </a:rPr>
                        <a:t>Biodiversity maintenance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rowSpan="2" gridSpan="3">
                  <a:txBody>
                    <a:bodyPr/>
                    <a:lstStyle/>
                    <a:p>
                      <a:pPr marL="0" marR="0" algn="l">
                        <a:lnSpc>
                          <a:spcPct val="115000"/>
                        </a:lnSpc>
                        <a:spcBef>
                          <a:spcPts val="0"/>
                        </a:spcBef>
                        <a:spcAft>
                          <a:spcPts val="0"/>
                        </a:spcAft>
                      </a:pPr>
                      <a:r>
                        <a:rPr lang="en-ZA" sz="800">
                          <a:effectLst/>
                        </a:rPr>
                        <a:t>Provision Benefits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rowSpan="2" hMerge="1">
                  <a:txBody>
                    <a:bodyPr/>
                    <a:lstStyle/>
                    <a:p>
                      <a:endParaRPr lang="en-GB"/>
                    </a:p>
                  </a:txBody>
                  <a:tcPr/>
                </a:tc>
                <a:tc rowSpan="2" hMerge="1">
                  <a:txBody>
                    <a:bodyPr/>
                    <a:lstStyle/>
                    <a:p>
                      <a:endParaRPr lang="en-GB"/>
                    </a:p>
                  </a:txBody>
                  <a:tcPr/>
                </a:tc>
                <a:tc rowSpan="2" gridSpan="3">
                  <a:txBody>
                    <a:bodyPr/>
                    <a:lstStyle/>
                    <a:p>
                      <a:pPr marL="0" marR="0" algn="l">
                        <a:lnSpc>
                          <a:spcPct val="115000"/>
                        </a:lnSpc>
                        <a:spcBef>
                          <a:spcPts val="0"/>
                        </a:spcBef>
                        <a:spcAft>
                          <a:spcPts val="0"/>
                        </a:spcAft>
                      </a:pPr>
                      <a:r>
                        <a:rPr lang="en-ZA" sz="800">
                          <a:effectLst/>
                        </a:rPr>
                        <a:t>Cultural Benefits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rowSpan="2" hMerge="1">
                  <a:txBody>
                    <a:bodyPr/>
                    <a:lstStyle/>
                    <a:p>
                      <a:endParaRPr lang="en-GB"/>
                    </a:p>
                  </a:txBody>
                  <a:tcPr/>
                </a:tc>
                <a:tc rowSpan="2" hMerge="1">
                  <a:txBody>
                    <a:bodyPr/>
                    <a:lstStyle/>
                    <a:p>
                      <a:endParaRPr lang="en-GB"/>
                    </a:p>
                  </a:txBody>
                  <a:tcPr/>
                </a:tc>
              </a:tr>
              <a:tr h="250817">
                <a:tc rowSpan="2">
                  <a:txBody>
                    <a:bodyPr/>
                    <a:lstStyle/>
                    <a:p>
                      <a:pPr marL="71755" marR="71755" algn="l">
                        <a:lnSpc>
                          <a:spcPct val="115000"/>
                        </a:lnSpc>
                        <a:spcBef>
                          <a:spcPts val="0"/>
                        </a:spcBef>
                        <a:spcAft>
                          <a:spcPts val="0"/>
                        </a:spcAft>
                      </a:pPr>
                      <a:r>
                        <a:rPr lang="en-ZA" sz="800" b="0" dirty="0">
                          <a:solidFill>
                            <a:sysClr val="windowText" lastClr="000000"/>
                          </a:solidFill>
                          <a:effectLst/>
                        </a:rPr>
                        <a:t>Flood attenuation</a:t>
                      </a:r>
                      <a:endParaRPr lang="en-GB" sz="900" b="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solidFill>
                      <a:schemeClr val="accent1">
                        <a:lumMod val="20000"/>
                        <a:lumOff val="80000"/>
                      </a:schemeClr>
                    </a:solidFill>
                  </a:tcPr>
                </a:tc>
                <a:tc rowSpan="2">
                  <a:txBody>
                    <a:bodyPr/>
                    <a:lstStyle/>
                    <a:p>
                      <a:pPr marL="71755" marR="71755" algn="l">
                        <a:lnSpc>
                          <a:spcPct val="115000"/>
                        </a:lnSpc>
                        <a:spcBef>
                          <a:spcPts val="0"/>
                        </a:spcBef>
                        <a:spcAft>
                          <a:spcPts val="0"/>
                        </a:spcAft>
                      </a:pPr>
                      <a:r>
                        <a:rPr lang="en-ZA" sz="800">
                          <a:effectLst/>
                        </a:rPr>
                        <a:t>Streamflow regulation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gridSpan="5">
                  <a:txBody>
                    <a:bodyPr/>
                    <a:lstStyle/>
                    <a:p>
                      <a:pPr marL="0" marR="0" algn="l">
                        <a:lnSpc>
                          <a:spcPct val="115000"/>
                        </a:lnSpc>
                        <a:spcBef>
                          <a:spcPts val="0"/>
                        </a:spcBef>
                        <a:spcAft>
                          <a:spcPts val="0"/>
                        </a:spcAft>
                      </a:pPr>
                      <a:r>
                        <a:rPr lang="en-ZA" sz="800">
                          <a:effectLst/>
                        </a:rPr>
                        <a:t>Water Quality Enhancement</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marL="0" marR="0" algn="l">
                        <a:lnSpc>
                          <a:spcPct val="115000"/>
                        </a:lnSpc>
                        <a:spcBef>
                          <a:spcPts val="0"/>
                        </a:spcBef>
                        <a:spcAft>
                          <a:spcPts val="0"/>
                        </a:spcAft>
                      </a:pPr>
                      <a:r>
                        <a:rPr lang="en-ZA" sz="800">
                          <a:effectLst/>
                        </a:rPr>
                        <a:t> </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r>
              <a:tr h="1130829">
                <a:tc vMerge="1">
                  <a:txBody>
                    <a:bodyPr/>
                    <a:lstStyle/>
                    <a:p>
                      <a:endParaRPr lang="en-GB"/>
                    </a:p>
                  </a:txBody>
                  <a:tcPr/>
                </a:tc>
                <a:tc vMerge="1">
                  <a:txBody>
                    <a:bodyPr/>
                    <a:lstStyle/>
                    <a:p>
                      <a:endParaRPr lang="en-GB"/>
                    </a:p>
                  </a:txBody>
                  <a:tcPr/>
                </a:tc>
                <a:tc>
                  <a:txBody>
                    <a:bodyPr/>
                    <a:lstStyle/>
                    <a:p>
                      <a:pPr marL="71755" marR="71755" algn="l">
                        <a:lnSpc>
                          <a:spcPct val="115000"/>
                        </a:lnSpc>
                        <a:spcBef>
                          <a:spcPts val="0"/>
                        </a:spcBef>
                        <a:spcAft>
                          <a:spcPts val="0"/>
                        </a:spcAft>
                      </a:pPr>
                      <a:r>
                        <a:rPr lang="en-ZA" sz="800">
                          <a:effectLst/>
                        </a:rPr>
                        <a:t>Sediment trapping</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Phosphate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Nitrate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Toxicant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Erosion control</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Carbon storage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vMerge="1">
                  <a:txBody>
                    <a:bodyPr/>
                    <a:lstStyle/>
                    <a:p>
                      <a:endParaRPr lang="en-GB"/>
                    </a:p>
                  </a:txBody>
                  <a:tcPr/>
                </a:tc>
                <a:tc>
                  <a:txBody>
                    <a:bodyPr/>
                    <a:lstStyle/>
                    <a:p>
                      <a:pPr marL="71755" marR="71755" algn="l">
                        <a:lnSpc>
                          <a:spcPct val="115000"/>
                        </a:lnSpc>
                        <a:spcBef>
                          <a:spcPts val="0"/>
                        </a:spcBef>
                        <a:spcAft>
                          <a:spcPts val="0"/>
                        </a:spcAft>
                      </a:pPr>
                      <a:r>
                        <a:rPr lang="en-ZA" sz="800">
                          <a:effectLst/>
                        </a:rPr>
                        <a:t>Provision of water for human use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Provision of harvestable resources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Provision of cultivated foods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Cultural heritage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Tourism and recreation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Education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r>
              <a:tr h="752405">
                <a:tc>
                  <a:txBody>
                    <a:bodyPr/>
                    <a:lstStyle/>
                    <a:p>
                      <a:pPr marL="0" marR="0" algn="l">
                        <a:lnSpc>
                          <a:spcPct val="115000"/>
                        </a:lnSpc>
                        <a:spcBef>
                          <a:spcPts val="600"/>
                        </a:spcBef>
                        <a:spcAft>
                          <a:spcPts val="0"/>
                        </a:spcAft>
                      </a:pPr>
                      <a:r>
                        <a:rPr lang="en-ZA" sz="800" b="0" dirty="0">
                          <a:solidFill>
                            <a:sysClr val="windowText" lastClr="000000"/>
                          </a:solidFill>
                          <a:effectLst/>
                        </a:rPr>
                        <a:t>x</a:t>
                      </a:r>
                      <a:endParaRPr lang="en-GB" sz="900" b="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accent1">
                        <a:lumMod val="20000"/>
                        <a:lumOff val="80000"/>
                      </a:schemeClr>
                    </a:solidFill>
                  </a:tcPr>
                </a:tc>
                <a:tc>
                  <a:txBody>
                    <a:bodyPr/>
                    <a:lstStyle/>
                    <a:p>
                      <a:pPr marL="0" marR="0" algn="l">
                        <a:lnSpc>
                          <a:spcPct val="115000"/>
                        </a:lnSpc>
                        <a:spcBef>
                          <a:spcPts val="600"/>
                        </a:spcBef>
                        <a:spcAft>
                          <a:spcPts val="0"/>
                        </a:spcAft>
                      </a:pPr>
                      <a:r>
                        <a:rPr lang="en-ZA" sz="800">
                          <a:effectLst/>
                        </a:rPr>
                        <a:t>x</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a:txBody>
                    <a:bodyPr/>
                    <a:lstStyle/>
                    <a:p>
                      <a:pPr marL="0" marR="0" algn="l">
                        <a:lnSpc>
                          <a:spcPct val="115000"/>
                        </a:lnSpc>
                        <a:spcBef>
                          <a:spcPts val="600"/>
                        </a:spcBef>
                        <a:spcAft>
                          <a:spcPts val="0"/>
                        </a:spcAft>
                      </a:pPr>
                      <a:r>
                        <a:rPr lang="en-ZA" sz="800">
                          <a:effectLst/>
                        </a:rPr>
                        <a:t>x</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a:txBody>
                    <a:bodyPr/>
                    <a:lstStyle/>
                    <a:p>
                      <a:pPr marL="0" marR="0" algn="l">
                        <a:lnSpc>
                          <a:spcPct val="115000"/>
                        </a:lnSpc>
                        <a:spcBef>
                          <a:spcPts val="600"/>
                        </a:spcBef>
                        <a:spcAft>
                          <a:spcPts val="0"/>
                        </a:spcAft>
                      </a:pPr>
                      <a:r>
                        <a:rPr lang="en-ZA" sz="800">
                          <a:effectLst/>
                        </a:rPr>
                        <a:t>x</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a:txBody>
                    <a:bodyPr/>
                    <a:lstStyle/>
                    <a:p>
                      <a:pPr marL="0" marR="0" algn="l">
                        <a:lnSpc>
                          <a:spcPct val="115000"/>
                        </a:lnSpc>
                        <a:spcBef>
                          <a:spcPts val="600"/>
                        </a:spcBef>
                        <a:spcAft>
                          <a:spcPts val="0"/>
                        </a:spcAft>
                      </a:pPr>
                      <a:r>
                        <a:rPr lang="en-ZA" sz="800">
                          <a:effectLst/>
                        </a:rPr>
                        <a:t>x</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a:txBody>
                    <a:bodyPr/>
                    <a:lstStyle/>
                    <a:p>
                      <a:pPr marL="0" marR="0" algn="l">
                        <a:lnSpc>
                          <a:spcPct val="115000"/>
                        </a:lnSpc>
                        <a:spcBef>
                          <a:spcPts val="600"/>
                        </a:spcBef>
                        <a:spcAft>
                          <a:spcPts val="0"/>
                        </a:spcAft>
                      </a:pPr>
                      <a:r>
                        <a:rPr lang="en-ZA" sz="800">
                          <a:effectLst/>
                        </a:rPr>
                        <a:t>x</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a:txBody>
                    <a:bodyPr/>
                    <a:lstStyle/>
                    <a:p>
                      <a:pPr marL="0" marR="0" algn="l">
                        <a:lnSpc>
                          <a:spcPct val="115000"/>
                        </a:lnSpc>
                        <a:spcBef>
                          <a:spcPts val="600"/>
                        </a:spcBef>
                        <a:spcAft>
                          <a:spcPts val="0"/>
                        </a:spcAft>
                      </a:pPr>
                      <a:r>
                        <a:rPr lang="en-ZA" sz="800">
                          <a:effectLst/>
                        </a:rPr>
                        <a:t>x</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a:txBody>
                    <a:bodyPr/>
                    <a:lstStyle/>
                    <a:p>
                      <a:pPr marL="0" marR="0" algn="l">
                        <a:lnSpc>
                          <a:spcPct val="115000"/>
                        </a:lnSpc>
                        <a:spcBef>
                          <a:spcPts val="600"/>
                        </a:spcBef>
                        <a:spcAft>
                          <a:spcPts val="0"/>
                        </a:spcAft>
                      </a:pPr>
                      <a:r>
                        <a:rPr lang="en-ZA" sz="800">
                          <a:effectLst/>
                        </a:rPr>
                        <a:t>x</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a:txBody>
                    <a:bodyPr/>
                    <a:lstStyle/>
                    <a:p>
                      <a:pPr marL="0" marR="0" algn="l">
                        <a:lnSpc>
                          <a:spcPct val="115000"/>
                        </a:lnSpc>
                        <a:spcBef>
                          <a:spcPts val="600"/>
                        </a:spcBef>
                        <a:spcAft>
                          <a:spcPts val="0"/>
                        </a:spcAft>
                      </a:pPr>
                      <a:r>
                        <a:rPr lang="en-ZA" sz="800" dirty="0">
                          <a:effectLst/>
                        </a:rPr>
                        <a:t> </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bg1">
                        <a:lumMod val="50000"/>
                      </a:schemeClr>
                    </a:solidFill>
                  </a:tcPr>
                </a:tc>
                <a:tc>
                  <a:txBody>
                    <a:bodyPr/>
                    <a:lstStyle/>
                    <a:p>
                      <a:pPr marL="0" marR="0" algn="l">
                        <a:lnSpc>
                          <a:spcPct val="115000"/>
                        </a:lnSpc>
                        <a:spcBef>
                          <a:spcPts val="600"/>
                        </a:spcBef>
                        <a:spcAft>
                          <a:spcPts val="0"/>
                        </a:spcAft>
                      </a:pPr>
                      <a:r>
                        <a:rPr lang="en-ZA" sz="800" dirty="0">
                          <a:effectLst/>
                        </a:rPr>
                        <a:t> </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bg1">
                        <a:lumMod val="50000"/>
                      </a:schemeClr>
                    </a:solidFill>
                  </a:tcPr>
                </a:tc>
                <a:tc>
                  <a:txBody>
                    <a:bodyPr/>
                    <a:lstStyle/>
                    <a:p>
                      <a:pPr marL="0" marR="0" algn="l">
                        <a:lnSpc>
                          <a:spcPct val="115000"/>
                        </a:lnSpc>
                        <a:spcBef>
                          <a:spcPts val="600"/>
                        </a:spcBef>
                        <a:spcAft>
                          <a:spcPts val="0"/>
                        </a:spcAft>
                      </a:pPr>
                      <a:r>
                        <a:rPr lang="en-ZA" sz="800">
                          <a:effectLst/>
                        </a:rPr>
                        <a:t>x</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a:txBody>
                    <a:bodyPr/>
                    <a:lstStyle/>
                    <a:p>
                      <a:pPr marL="0" marR="0" algn="l">
                        <a:lnSpc>
                          <a:spcPct val="115000"/>
                        </a:lnSpc>
                        <a:spcBef>
                          <a:spcPts val="600"/>
                        </a:spcBef>
                        <a:spcAft>
                          <a:spcPts val="0"/>
                        </a:spcAft>
                      </a:pPr>
                      <a:r>
                        <a:rPr lang="en-ZA" sz="800" dirty="0">
                          <a:effectLst/>
                        </a:rPr>
                        <a:t> </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bg1">
                        <a:lumMod val="50000"/>
                      </a:schemeClr>
                    </a:solidFill>
                  </a:tcPr>
                </a:tc>
                <a:tc>
                  <a:txBody>
                    <a:bodyPr/>
                    <a:lstStyle/>
                    <a:p>
                      <a:pPr marL="0" marR="0" algn="l">
                        <a:lnSpc>
                          <a:spcPct val="115000"/>
                        </a:lnSpc>
                        <a:spcBef>
                          <a:spcPts val="600"/>
                        </a:spcBef>
                        <a:spcAft>
                          <a:spcPts val="0"/>
                        </a:spcAft>
                      </a:pPr>
                      <a:r>
                        <a:rPr lang="en-ZA" sz="800" dirty="0">
                          <a:effectLst/>
                        </a:rPr>
                        <a:t> </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bg1">
                        <a:lumMod val="50000"/>
                      </a:schemeClr>
                    </a:solidFill>
                  </a:tcPr>
                </a:tc>
                <a:tc>
                  <a:txBody>
                    <a:bodyPr/>
                    <a:lstStyle/>
                    <a:p>
                      <a:pPr marL="0" marR="0" algn="l">
                        <a:lnSpc>
                          <a:spcPct val="115000"/>
                        </a:lnSpc>
                        <a:spcBef>
                          <a:spcPts val="600"/>
                        </a:spcBef>
                        <a:spcAft>
                          <a:spcPts val="0"/>
                        </a:spcAft>
                      </a:pPr>
                      <a:r>
                        <a:rPr lang="en-ZA" sz="800" dirty="0">
                          <a:effectLst/>
                        </a:rPr>
                        <a:t> </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bg1">
                        <a:lumMod val="50000"/>
                      </a:schemeClr>
                    </a:solidFill>
                  </a:tcPr>
                </a:tc>
                <a:tc>
                  <a:txBody>
                    <a:bodyPr/>
                    <a:lstStyle/>
                    <a:p>
                      <a:pPr marL="0" marR="0" algn="l">
                        <a:lnSpc>
                          <a:spcPct val="115000"/>
                        </a:lnSpc>
                        <a:spcBef>
                          <a:spcPts val="600"/>
                        </a:spcBef>
                        <a:spcAft>
                          <a:spcPts val="0"/>
                        </a:spcAft>
                      </a:pPr>
                      <a:r>
                        <a:rPr lang="en-ZA" sz="800" dirty="0">
                          <a:effectLst/>
                        </a:rPr>
                        <a:t> </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bg1">
                        <a:lumMod val="50000"/>
                      </a:schemeClr>
                    </a:solidFill>
                  </a:tcPr>
                </a:tc>
              </a:tr>
            </a:tbl>
          </a:graphicData>
        </a:graphic>
      </p:graphicFrame>
      <p:sp>
        <p:nvSpPr>
          <p:cNvPr id="7" name="Rectangle 6"/>
          <p:cNvSpPr/>
          <p:nvPr/>
        </p:nvSpPr>
        <p:spPr>
          <a:xfrm>
            <a:off x="1225296" y="2643048"/>
            <a:ext cx="1106424" cy="1106424"/>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0" name="Straight Arrow Connector 9"/>
          <p:cNvCxnSpPr/>
          <p:nvPr/>
        </p:nvCxnSpPr>
        <p:spPr>
          <a:xfrm flipV="1">
            <a:off x="3118104" y="3135203"/>
            <a:ext cx="2414016" cy="13005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011680" y="4435727"/>
            <a:ext cx="1106424" cy="239900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p:nvPr/>
        </p:nvSpPr>
        <p:spPr>
          <a:xfrm>
            <a:off x="5477254" y="856482"/>
            <a:ext cx="3566161" cy="225358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03631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40000"/>
            <a:ext cx="5532120" cy="3895729"/>
          </a:xfrm>
        </p:spPr>
      </p:pic>
      <p:sp>
        <p:nvSpPr>
          <p:cNvPr id="5" name="Rectangle 4">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A1: Upper </a:t>
            </a:r>
            <a:r>
              <a:rPr lang="en-ZA" dirty="0" err="1" smtClean="0"/>
              <a:t>Breede</a:t>
            </a:r>
            <a:r>
              <a:rPr lang="en-ZA" dirty="0" smtClean="0"/>
              <a:t> Tributaries</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594308503"/>
              </p:ext>
            </p:extLst>
          </p:nvPr>
        </p:nvGraphicFramePr>
        <p:xfrm>
          <a:off x="9143" y="4808489"/>
          <a:ext cx="9144001" cy="1410344"/>
        </p:xfrm>
        <a:graphic>
          <a:graphicData uri="http://schemas.openxmlformats.org/drawingml/2006/table">
            <a:tbl>
              <a:tblPr firstRow="1">
                <a:tableStyleId>{5C22544A-7EE6-4342-B048-85BDC9FD1C3A}</a:tableStyleId>
              </a:tblPr>
              <a:tblGrid>
                <a:gridCol w="1463573"/>
                <a:gridCol w="788078"/>
                <a:gridCol w="1722633"/>
                <a:gridCol w="1723239"/>
                <a:gridCol w="1723239"/>
                <a:gridCol w="1723239"/>
              </a:tblGrid>
              <a:tr h="282203">
                <a:tc>
                  <a:txBody>
                    <a:bodyPr/>
                    <a:lstStyle/>
                    <a:p>
                      <a:pPr marL="0" marR="0">
                        <a:lnSpc>
                          <a:spcPct val="105000"/>
                        </a:lnSpc>
                        <a:spcBef>
                          <a:spcPts val="300"/>
                        </a:spcBef>
                        <a:spcAft>
                          <a:spcPts val="0"/>
                        </a:spcAft>
                      </a:pPr>
                      <a:r>
                        <a:rPr lang="en-ZA" sz="850" dirty="0">
                          <a:effectLst/>
                        </a:rPr>
                        <a:t>Name of Wetland Resource Unit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Component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Sub-component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effectLst/>
                        </a:rPr>
                        <a:t>RQO</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Indicator/ measure</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Numerical limits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705507">
                <a:tc>
                  <a:txBody>
                    <a:bodyPr/>
                    <a:lstStyle/>
                    <a:p>
                      <a:pPr marL="0" marR="0">
                        <a:lnSpc>
                          <a:spcPct val="105000"/>
                        </a:lnSpc>
                        <a:spcBef>
                          <a:spcPts val="300"/>
                        </a:spcBef>
                        <a:spcAft>
                          <a:spcPts val="0"/>
                        </a:spcAft>
                      </a:pPr>
                      <a:r>
                        <a:rPr lang="en-ZA" sz="850" dirty="0" smtClean="0">
                          <a:effectLst/>
                        </a:rPr>
                        <a:t>East Coast Shale </a:t>
                      </a:r>
                      <a:r>
                        <a:rPr lang="en-ZA" sz="850" dirty="0" err="1" smtClean="0">
                          <a:effectLst/>
                        </a:rPr>
                        <a:t>Renosterveld</a:t>
                      </a:r>
                      <a:r>
                        <a:rPr lang="en-ZA" sz="850" dirty="0" smtClean="0">
                          <a:effectLst/>
                        </a:rPr>
                        <a:t> Floodplain and Channelled Valley Bottom</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Quantity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00" dirty="0" smtClean="0">
                          <a:effectLst/>
                        </a:rPr>
                        <a:t>Water inputs (Flow)</a:t>
                      </a:r>
                      <a:endParaRPr lang="en-GB" sz="8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850" dirty="0">
                          <a:solidFill>
                            <a:sysClr val="windowText" lastClr="000000"/>
                          </a:solidFill>
                          <a:effectLst/>
                        </a:rPr>
                        <a:t>Saturation </a:t>
                      </a:r>
                      <a:r>
                        <a:rPr lang="en-ZA" sz="850" dirty="0" smtClean="0">
                          <a:solidFill>
                            <a:sysClr val="windowText" lastClr="000000"/>
                          </a:solidFill>
                          <a:effectLst/>
                        </a:rPr>
                        <a:t>of floodplain vegetation</a:t>
                      </a:r>
                      <a:r>
                        <a:rPr lang="en-GB" sz="800" dirty="0">
                          <a:solidFill>
                            <a:sysClr val="windowText" lastClr="000000"/>
                          </a:solidFill>
                          <a:effectLst/>
                        </a:rPr>
                        <a:t> </a:t>
                      </a:r>
                      <a:r>
                        <a:rPr lang="en-ZA" sz="850" dirty="0">
                          <a:solidFill>
                            <a:sysClr val="windowText" lastClr="000000"/>
                          </a:solidFill>
                          <a:effectLst/>
                        </a:rPr>
                        <a:t>is required. Flows </a:t>
                      </a:r>
                      <a:r>
                        <a:rPr lang="en-ZA" sz="850" dirty="0" smtClean="0">
                          <a:solidFill>
                            <a:sysClr val="windowText" lastClr="000000"/>
                          </a:solidFill>
                          <a:effectLst/>
                        </a:rPr>
                        <a:t>should </a:t>
                      </a:r>
                      <a:r>
                        <a:rPr lang="en-ZA" sz="850" dirty="0">
                          <a:solidFill>
                            <a:sysClr val="windowText" lastClr="000000"/>
                          </a:solidFill>
                          <a:effectLst/>
                        </a:rPr>
                        <a:t>be such that they do not pose a threat to the nature of the wetland. </a:t>
                      </a:r>
                      <a:r>
                        <a:rPr lang="en-US" sz="900" dirty="0" smtClean="0">
                          <a:solidFill>
                            <a:schemeClr val="tx1"/>
                          </a:solidFill>
                          <a:effectLst/>
                          <a:latin typeface="+mn-lt"/>
                          <a:ea typeface="Times New Roman" panose="02020603050405020304" pitchFamily="18" charset="0"/>
                          <a:cs typeface="Times New Roman" panose="02020603050405020304" pitchFamily="18" charset="0"/>
                        </a:rPr>
                        <a:t>Flows from </a:t>
                      </a:r>
                      <a:r>
                        <a:rPr lang="en-ZA" sz="900" dirty="0" smtClean="0">
                          <a:solidFill>
                            <a:schemeClr val="tx1"/>
                          </a:solidFill>
                          <a:effectLst/>
                          <a:latin typeface="+mn-lt"/>
                          <a:ea typeface="Times New Roman" panose="02020603050405020304" pitchFamily="18" charset="0"/>
                          <a:cs typeface="Times New Roman" panose="02020603050405020304" pitchFamily="18" charset="0"/>
                        </a:rPr>
                        <a:t>Nvii2 (</a:t>
                      </a:r>
                      <a:r>
                        <a:rPr lang="en-ZA" sz="900" dirty="0" err="1" smtClean="0">
                          <a:solidFill>
                            <a:schemeClr val="tx1"/>
                          </a:solidFill>
                          <a:effectLst/>
                          <a:latin typeface="+mn-lt"/>
                          <a:ea typeface="Times New Roman" panose="02020603050405020304" pitchFamily="18" charset="0"/>
                          <a:cs typeface="Times New Roman" panose="02020603050405020304" pitchFamily="18" charset="0"/>
                        </a:rPr>
                        <a:t>Molenaars</a:t>
                      </a:r>
                      <a:r>
                        <a:rPr lang="en-ZA" sz="900" dirty="0" smtClean="0">
                          <a:solidFill>
                            <a:schemeClr val="tx1"/>
                          </a:solidFill>
                          <a:effectLst/>
                          <a:latin typeface="+mn-lt"/>
                          <a:ea typeface="Times New Roman" panose="02020603050405020304" pitchFamily="18" charset="0"/>
                          <a:cs typeface="Times New Roman" panose="02020603050405020304" pitchFamily="18" charset="0"/>
                        </a:rPr>
                        <a:t>)</a:t>
                      </a:r>
                      <a:r>
                        <a:rPr lang="en-US" sz="900" dirty="0" smtClean="0">
                          <a:solidFill>
                            <a:schemeClr val="tx1"/>
                          </a:solidFill>
                          <a:effectLst/>
                          <a:latin typeface="+mn-lt"/>
                          <a:ea typeface="Times New Roman" panose="02020603050405020304" pitchFamily="18" charset="0"/>
                          <a:cs typeface="Times New Roman" panose="02020603050405020304" pitchFamily="18" charset="0"/>
                        </a:rPr>
                        <a:t> shall be sufficient to maintain the wetland in a condition equal to or better than a B category.</a:t>
                      </a:r>
                      <a:endParaRPr lang="en-GB" sz="900" dirty="0" smtClean="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850" dirty="0" smtClean="0">
                          <a:solidFill>
                            <a:sysClr val="windowText" lastClr="000000"/>
                          </a:solidFill>
                          <a:effectLst/>
                        </a:rPr>
                        <a:t>Flow. </a:t>
                      </a:r>
                      <a:r>
                        <a:rPr lang="en-US" sz="900" dirty="0" smtClean="0">
                          <a:solidFill>
                            <a:schemeClr val="tx1"/>
                          </a:solidFill>
                          <a:effectLst/>
                        </a:rPr>
                        <a:t>Wetland hydrology score from the hydrology module of WET-Health (Level 2).</a:t>
                      </a:r>
                    </a:p>
                  </a:txBody>
                  <a:tcPr marL="17780" marR="17780" marT="0" marB="0" anchor="ctr"/>
                </a:tc>
                <a:tc>
                  <a:txBody>
                    <a:bodyPr/>
                    <a:lstStyle/>
                    <a:p>
                      <a:pPr marL="0" marR="0">
                        <a:lnSpc>
                          <a:spcPct val="105000"/>
                        </a:lnSpc>
                        <a:spcBef>
                          <a:spcPts val="300"/>
                        </a:spcBef>
                        <a:spcAft>
                          <a:spcPts val="0"/>
                        </a:spcAft>
                      </a:pPr>
                      <a:r>
                        <a:rPr lang="en-ZA" sz="900" dirty="0" smtClean="0">
                          <a:solidFill>
                            <a:schemeClr val="tx1"/>
                          </a:solidFill>
                          <a:effectLst/>
                          <a:latin typeface="+mn-lt"/>
                          <a:ea typeface="Times New Roman" panose="02020603050405020304" pitchFamily="18" charset="0"/>
                          <a:cs typeface="Times New Roman" panose="02020603050405020304" pitchFamily="18" charset="0"/>
                        </a:rPr>
                        <a:t>Refer to Nvii2 flows. </a:t>
                      </a:r>
                    </a:p>
                    <a:p>
                      <a:pPr marL="0" marR="0">
                        <a:lnSpc>
                          <a:spcPct val="105000"/>
                        </a:lnSpc>
                        <a:spcBef>
                          <a:spcPts val="300"/>
                        </a:spcBef>
                        <a:spcAft>
                          <a:spcPts val="0"/>
                        </a:spcAft>
                      </a:pPr>
                      <a:r>
                        <a:rPr lang="en-ZA" sz="900" dirty="0" smtClean="0">
                          <a:solidFill>
                            <a:schemeClr val="tx1"/>
                          </a:solidFill>
                          <a:effectLst/>
                          <a:latin typeface="+mn-lt"/>
                          <a:ea typeface="Times New Roman" panose="02020603050405020304" pitchFamily="18" charset="0"/>
                          <a:cs typeface="Times New Roman" panose="02020603050405020304" pitchFamily="18" charset="0"/>
                        </a:rPr>
                        <a:t>WET-Health</a:t>
                      </a:r>
                      <a:r>
                        <a:rPr lang="en-ZA" sz="900" baseline="0" dirty="0" smtClean="0">
                          <a:solidFill>
                            <a:schemeClr val="tx1"/>
                          </a:solidFill>
                          <a:effectLst/>
                          <a:latin typeface="+mn-lt"/>
                          <a:ea typeface="Times New Roman" panose="02020603050405020304" pitchFamily="18" charset="0"/>
                          <a:cs typeface="Times New Roman" panose="02020603050405020304" pitchFamily="18" charset="0"/>
                        </a:rPr>
                        <a:t> hydrology score of C to be maintained. </a:t>
                      </a:r>
                      <a:r>
                        <a:rPr lang="en-US" sz="900" dirty="0" smtClean="0">
                          <a:solidFill>
                            <a:schemeClr val="tx1"/>
                          </a:solidFill>
                          <a:effectLst/>
                          <a:latin typeface="+mn-lt"/>
                          <a:ea typeface="Times New Roman" panose="02020603050405020304" pitchFamily="18" charset="0"/>
                          <a:cs typeface="Times New Roman" panose="02020603050405020304" pitchFamily="18" charset="0"/>
                        </a:rPr>
                        <a:t>Repeat every three years and assess and report with a view to assess if there have been any changes in the state of the system</a:t>
                      </a:r>
                      <a:endParaRPr lang="en-GB" sz="900"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tc>
              </a:tr>
            </a:tbl>
          </a:graphicData>
        </a:graphic>
      </p:graphicFrame>
      <p:sp>
        <p:nvSpPr>
          <p:cNvPr id="10" name="Rectangle 9"/>
          <p:cNvSpPr/>
          <p:nvPr/>
        </p:nvSpPr>
        <p:spPr>
          <a:xfrm>
            <a:off x="1225296" y="2643048"/>
            <a:ext cx="1106424" cy="1106424"/>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1" name="Table 10"/>
          <p:cNvGraphicFramePr>
            <a:graphicFrameLocks noGrp="1"/>
          </p:cNvGraphicFramePr>
          <p:nvPr>
            <p:extLst>
              <p:ext uri="{D42A27DB-BD31-4B8C-83A1-F6EECF244321}">
                <p14:modId xmlns:p14="http://schemas.microsoft.com/office/powerpoint/2010/main" val="144392602"/>
              </p:ext>
            </p:extLst>
          </p:nvPr>
        </p:nvGraphicFramePr>
        <p:xfrm>
          <a:off x="5638945" y="726882"/>
          <a:ext cx="3096476" cy="1173988"/>
        </p:xfrm>
        <a:graphic>
          <a:graphicData uri="http://schemas.openxmlformats.org/drawingml/2006/table">
            <a:tbl>
              <a:tblPr firstRow="1" firstCol="1" bandRow="1">
                <a:tableStyleId>{5C22544A-7EE6-4342-B048-85BDC9FD1C3A}</a:tableStyleId>
              </a:tblPr>
              <a:tblGrid>
                <a:gridCol w="2123477"/>
                <a:gridCol w="972999"/>
              </a:tblGrid>
              <a:tr h="435676">
                <a:tc>
                  <a:txBody>
                    <a:bodyPr/>
                    <a:lstStyle/>
                    <a:p>
                      <a:pPr marL="0" marR="0" algn="ctr">
                        <a:lnSpc>
                          <a:spcPct val="107000"/>
                        </a:lnSpc>
                        <a:spcBef>
                          <a:spcPts val="0"/>
                        </a:spcBef>
                        <a:spcAft>
                          <a:spcPts val="0"/>
                        </a:spcAft>
                      </a:pPr>
                      <a:r>
                        <a:rPr lang="en-GB" sz="1800" dirty="0">
                          <a:effectLst/>
                        </a:rPr>
                        <a:t>IUA</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a:effectLst/>
                        </a:rPr>
                        <a:t>Spatially targeted</a:t>
                      </a:r>
                      <a:endParaRPr lang="en-GB"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222778">
                <a:tc>
                  <a:txBody>
                    <a:bodyPr/>
                    <a:lstStyle/>
                    <a:p>
                      <a:pPr marL="0" marR="0" algn="r">
                        <a:lnSpc>
                          <a:spcPct val="107000"/>
                        </a:lnSpc>
                        <a:spcBef>
                          <a:spcPts val="0"/>
                        </a:spcBef>
                        <a:spcAft>
                          <a:spcPts val="0"/>
                        </a:spcAft>
                      </a:pPr>
                      <a:r>
                        <a:rPr lang="en-GB" sz="1800" dirty="0">
                          <a:effectLst/>
                        </a:rPr>
                        <a:t>A1 Upper </a:t>
                      </a:r>
                      <a:r>
                        <a:rPr lang="en-GB" sz="1800" dirty="0" err="1">
                          <a:effectLst/>
                        </a:rPr>
                        <a:t>Breede</a:t>
                      </a:r>
                      <a:r>
                        <a:rPr lang="en-GB" sz="1800" dirty="0">
                          <a:effectLst/>
                        </a:rPr>
                        <a:t> Tributaries</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dirty="0">
                          <a:effectLst/>
                        </a:rPr>
                        <a:t>II</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r>
            </a:tbl>
          </a:graphicData>
        </a:graphic>
      </p:graphicFrame>
      <p:pic>
        <p:nvPicPr>
          <p:cNvPr id="12" name="Picture 11"/>
          <p:cNvPicPr/>
          <p:nvPr/>
        </p:nvPicPr>
        <p:blipFill>
          <a:blip r:embed="rId3">
            <a:extLst>
              <a:ext uri="{28A0092B-C50C-407E-A947-70E740481C1C}">
                <a14:useLocalDpi xmlns:a14="http://schemas.microsoft.com/office/drawing/2010/main" val="0"/>
              </a:ext>
            </a:extLst>
          </a:blip>
          <a:srcRect/>
          <a:stretch>
            <a:fillRect/>
          </a:stretch>
        </p:blipFill>
        <p:spPr bwMode="auto">
          <a:xfrm>
            <a:off x="5638945" y="2182578"/>
            <a:ext cx="3096476" cy="1933207"/>
          </a:xfrm>
          <a:prstGeom prst="rect">
            <a:avLst/>
          </a:prstGeom>
          <a:noFill/>
        </p:spPr>
      </p:pic>
      <p:sp>
        <p:nvSpPr>
          <p:cNvPr id="13" name="Rectangle 12"/>
          <p:cNvSpPr/>
          <p:nvPr/>
        </p:nvSpPr>
        <p:spPr>
          <a:xfrm>
            <a:off x="5532120" y="4081789"/>
            <a:ext cx="7242048" cy="261610"/>
          </a:xfrm>
          <a:prstGeom prst="rect">
            <a:avLst/>
          </a:prstGeom>
        </p:spPr>
        <p:txBody>
          <a:bodyPr wrap="square">
            <a:spAutoFit/>
          </a:bodyPr>
          <a:lstStyle/>
          <a:p>
            <a:r>
              <a:rPr lang="en-ZA" sz="1050" dirty="0">
                <a:ea typeface="Arial" panose="020B0604020202020204" pitchFamily="34" charset="0"/>
              </a:rPr>
              <a:t>Downstream view of </a:t>
            </a:r>
            <a:r>
              <a:rPr lang="en-ZA" sz="1050" dirty="0" smtClean="0">
                <a:ea typeface="Arial" panose="020B0604020202020204" pitchFamily="34" charset="0"/>
              </a:rPr>
              <a:t>Nvii2</a:t>
            </a:r>
            <a:endParaRPr lang="en-GB" sz="1050" dirty="0"/>
          </a:p>
        </p:txBody>
      </p:sp>
    </p:spTree>
    <p:extLst>
      <p:ext uri="{BB962C8B-B14F-4D97-AF65-F5344CB8AC3E}">
        <p14:creationId xmlns:p14="http://schemas.microsoft.com/office/powerpoint/2010/main" val="3710180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cstate="email">
            <a:extLst>
              <a:ext uri="{28A0092B-C50C-407E-A947-70E740481C1C}">
                <a14:useLocalDpi xmlns:a14="http://schemas.microsoft.com/office/drawing/2010/main"/>
              </a:ext>
            </a:extLst>
          </a:blip>
          <a:srcRect/>
          <a:stretch/>
        </p:blipFill>
        <p:spPr bwMode="auto">
          <a:xfrm>
            <a:off x="1475116" y="77638"/>
            <a:ext cx="7668883" cy="6374920"/>
          </a:xfrm>
          <a:prstGeom prst="rect">
            <a:avLst/>
          </a:prstGeom>
          <a:ln>
            <a:noFill/>
          </a:ln>
          <a:effectLst>
            <a:softEdge rad="112500"/>
          </a:effectLst>
          <a:extLst>
            <a:ext uri="{53640926-AAD7-44D8-BBD7-CCE9431645EC}">
              <a14:shadowObscured xmlns:a14="http://schemas.microsoft.com/office/drawing/2010/main"/>
            </a:ext>
          </a:extLst>
        </p:spPr>
      </p:pic>
      <p:sp>
        <p:nvSpPr>
          <p:cNvPr id="2" name="Round Same Side Corner Rectangle 1"/>
          <p:cNvSpPr/>
          <p:nvPr/>
        </p:nvSpPr>
        <p:spPr>
          <a:xfrm>
            <a:off x="1801813" y="2126512"/>
            <a:ext cx="6383337" cy="1892332"/>
          </a:xfrm>
          <a:prstGeom prst="round2SameRect">
            <a:avLst/>
          </a:prstGeom>
          <a:gradFill flip="none" rotWithShape="1">
            <a:gsLst>
              <a:gs pos="0">
                <a:schemeClr val="bg2">
                  <a:lumMod val="75000"/>
                </a:schemeClr>
              </a:gs>
              <a:gs pos="100000">
                <a:srgbClr val="FFFFD5"/>
              </a:gs>
            </a:gsLst>
            <a:path path="rect">
              <a:fillToRect l="100000" t="100000"/>
            </a:path>
            <a:tileRect r="-100000" b="-100000"/>
          </a:gradFill>
          <a:ln w="38100">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4400" b="1" dirty="0">
                <a:solidFill>
                  <a:schemeClr val="bg2">
                    <a:lumMod val="25000"/>
                  </a:schemeClr>
                </a:solidFill>
                <a:effectLst>
                  <a:outerShdw blurRad="38100" dist="38100" dir="2700000" algn="tl">
                    <a:srgbClr val="000000">
                      <a:alpha val="43137"/>
                    </a:srgbClr>
                  </a:outerShdw>
                </a:effectLst>
              </a:rPr>
              <a:t>Methodology for Determination of RQOs</a:t>
            </a:r>
            <a:endParaRPr lang="en-GB" sz="4400" b="1" dirty="0">
              <a:solidFill>
                <a:schemeClr val="bg2">
                  <a:lumMod val="25000"/>
                </a:schemeClr>
              </a:solidFill>
              <a:effectLst>
                <a:outerShdw blurRad="38100" dist="38100" dir="2700000" algn="tl">
                  <a:srgbClr val="000000">
                    <a:alpha val="43137"/>
                  </a:srgbClr>
                </a:outerShdw>
              </a:effectLst>
            </a:endParaRPr>
          </a:p>
        </p:txBody>
      </p:sp>
      <p:cxnSp>
        <p:nvCxnSpPr>
          <p:cNvPr id="4" name="Straight Connector 3"/>
          <p:cNvCxnSpPr/>
          <p:nvPr/>
        </p:nvCxnSpPr>
        <p:spPr>
          <a:xfrm flipV="1">
            <a:off x="1801813" y="4232815"/>
            <a:ext cx="6383337" cy="12700"/>
          </a:xfrm>
          <a:prstGeom prst="line">
            <a:avLst/>
          </a:prstGeom>
          <a:ln w="15240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3845" y="3596640"/>
            <a:ext cx="3324284" cy="3073205"/>
          </a:xfrm>
          <a:prstGeom prst="rect">
            <a:avLst/>
          </a:prstGeom>
        </p:spPr>
      </p:pic>
      <p:sp>
        <p:nvSpPr>
          <p:cNvPr id="3" name="TextBox 2"/>
          <p:cNvSpPr txBox="1"/>
          <p:nvPr/>
        </p:nvSpPr>
        <p:spPr>
          <a:xfrm flipH="1">
            <a:off x="2613394" y="4488597"/>
            <a:ext cx="4966982" cy="830997"/>
          </a:xfrm>
          <a:prstGeom prst="rect">
            <a:avLst/>
          </a:prstGeom>
          <a:solidFill>
            <a:schemeClr val="bg1"/>
          </a:solidFill>
        </p:spPr>
        <p:txBody>
          <a:bodyPr wrap="square" rtlCol="0">
            <a:spAutoFit/>
          </a:bodyPr>
          <a:lstStyle/>
          <a:p>
            <a:pPr algn="ctr"/>
            <a:r>
              <a:rPr lang="en-ZA" b="1" dirty="0" smtClean="0"/>
              <a:t>Priority wetlands in the </a:t>
            </a:r>
            <a:r>
              <a:rPr lang="en-ZA" b="1" dirty="0" err="1" smtClean="0"/>
              <a:t>Breede</a:t>
            </a:r>
            <a:r>
              <a:rPr lang="en-ZA" b="1" dirty="0" smtClean="0"/>
              <a:t>-Overberg</a:t>
            </a:r>
            <a:endParaRPr lang="en-GB" b="1" dirty="0"/>
          </a:p>
        </p:txBody>
      </p:sp>
    </p:spTree>
    <p:extLst>
      <p:ext uri="{BB962C8B-B14F-4D97-AF65-F5344CB8AC3E}">
        <p14:creationId xmlns:p14="http://schemas.microsoft.com/office/powerpoint/2010/main" val="29464852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11096" y="486731"/>
            <a:ext cx="9144000" cy="5500489"/>
          </a:xfrm>
          <a:prstGeom prst="rect">
            <a:avLst/>
          </a:prstGeom>
        </p:spPr>
      </p:pic>
      <p:sp>
        <p:nvSpPr>
          <p:cNvPr id="2" name="Rectangle 1"/>
          <p:cNvSpPr/>
          <p:nvPr/>
        </p:nvSpPr>
        <p:spPr>
          <a:xfrm>
            <a:off x="2468880" y="3337560"/>
            <a:ext cx="3081528" cy="12801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Rectangle 4"/>
          <p:cNvSpPr/>
          <p:nvPr/>
        </p:nvSpPr>
        <p:spPr>
          <a:xfrm>
            <a:off x="5855134" y="3846798"/>
            <a:ext cx="891354" cy="214042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049412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84048"/>
            <a:ext cx="9154898" cy="6473952"/>
          </a:xfrm>
        </p:spPr>
      </p:pic>
      <p:graphicFrame>
        <p:nvGraphicFramePr>
          <p:cNvPr id="6" name="Table 5"/>
          <p:cNvGraphicFramePr>
            <a:graphicFrameLocks noGrp="1"/>
          </p:cNvGraphicFramePr>
          <p:nvPr>
            <p:extLst>
              <p:ext uri="{D42A27DB-BD31-4B8C-83A1-F6EECF244321}">
                <p14:modId xmlns:p14="http://schemas.microsoft.com/office/powerpoint/2010/main" val="3388302555"/>
              </p:ext>
            </p:extLst>
          </p:nvPr>
        </p:nvGraphicFramePr>
        <p:xfrm>
          <a:off x="107442" y="144511"/>
          <a:ext cx="5077206" cy="758190"/>
        </p:xfrm>
        <a:graphic>
          <a:graphicData uri="http://schemas.openxmlformats.org/drawingml/2006/table">
            <a:tbl>
              <a:tblPr firstRow="1" firstCol="1" bandRow="1">
                <a:tableStyleId>{5C22544A-7EE6-4342-B048-85BDC9FD1C3A}</a:tableStyleId>
              </a:tblPr>
              <a:tblGrid>
                <a:gridCol w="296982"/>
                <a:gridCol w="627226"/>
                <a:gridCol w="2764830"/>
                <a:gridCol w="291097"/>
                <a:gridCol w="545872"/>
                <a:gridCol w="551199"/>
              </a:tblGrid>
              <a:tr h="92301">
                <a:tc>
                  <a:txBody>
                    <a:bodyPr/>
                    <a:lstStyle/>
                    <a:p>
                      <a:pPr marL="0" marR="0">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IUA</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NB</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Supply</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Demand</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4396">
                <a:tc>
                  <a:txBody>
                    <a:bodyPr/>
                    <a:lstStyle/>
                    <a:p>
                      <a:pPr marL="0" marR="0">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A2</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900" dirty="0" smtClean="0">
                          <a:solidFill>
                            <a:schemeClr val="tx1"/>
                          </a:solidFill>
                          <a:effectLst/>
                        </a:rPr>
                        <a:t>WR1 Western Folded</a:t>
                      </a:r>
                      <a:endParaRPr lang="en-GB"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5000"/>
                        </a:lnSpc>
                        <a:spcBef>
                          <a:spcPts val="300"/>
                        </a:spcBef>
                        <a:spcAft>
                          <a:spcPts val="0"/>
                        </a:spcAft>
                      </a:pPr>
                      <a:r>
                        <a:rPr lang="en-ZA" sz="900" dirty="0" smtClean="0">
                          <a:solidFill>
                            <a:schemeClr val="tx1"/>
                          </a:solidFill>
                          <a:effectLst/>
                        </a:rPr>
                        <a:t>East Coast Shale </a:t>
                      </a:r>
                      <a:r>
                        <a:rPr lang="en-ZA" sz="900" dirty="0" err="1" smtClean="0">
                          <a:solidFill>
                            <a:schemeClr val="tx1"/>
                          </a:solidFill>
                          <a:effectLst/>
                        </a:rPr>
                        <a:t>Renosterveld</a:t>
                      </a:r>
                      <a:r>
                        <a:rPr lang="en-ZA" sz="900" dirty="0" smtClean="0">
                          <a:solidFill>
                            <a:schemeClr val="tx1"/>
                          </a:solidFill>
                          <a:effectLst/>
                        </a:rPr>
                        <a:t> Floodplain (</a:t>
                      </a:r>
                      <a:r>
                        <a:rPr lang="en-ZA" sz="900" dirty="0" err="1" smtClean="0">
                          <a:solidFill>
                            <a:schemeClr val="tx1"/>
                          </a:solidFill>
                          <a:effectLst/>
                        </a:rPr>
                        <a:t>Papenkuils</a:t>
                      </a:r>
                      <a:r>
                        <a:rPr lang="en-ZA" sz="900" dirty="0" smtClean="0">
                          <a:solidFill>
                            <a:schemeClr val="tx1"/>
                          </a:solidFill>
                          <a:effectLst/>
                        </a:rPr>
                        <a:t>)</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a:solidFill>
                            <a:schemeClr val="tx1"/>
                          </a:solidFill>
                          <a:effectLst/>
                        </a:rPr>
                        <a:t> </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marL="0" marR="0" algn="ctr">
                        <a:lnSpc>
                          <a:spcPct val="105000"/>
                        </a:lnSpc>
                        <a:spcBef>
                          <a:spcPts val="300"/>
                        </a:spcBef>
                        <a:spcAft>
                          <a:spcPts val="0"/>
                        </a:spcAft>
                      </a:pPr>
                      <a:r>
                        <a:rPr lang="en-ZA" sz="900" dirty="0">
                          <a:solidFill>
                            <a:schemeClr val="tx1"/>
                          </a:solidFill>
                          <a:effectLst/>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a:solidFill>
                            <a:schemeClr val="tx1"/>
                          </a:solidFill>
                          <a:effectLst/>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10" name="Straight Arrow Connector 9"/>
          <p:cNvCxnSpPr/>
          <p:nvPr/>
        </p:nvCxnSpPr>
        <p:spPr>
          <a:xfrm>
            <a:off x="1965960" y="902701"/>
            <a:ext cx="100584" cy="8438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1965960" y="1746504"/>
            <a:ext cx="804672" cy="768096"/>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14056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A2: </a:t>
            </a:r>
            <a:r>
              <a:rPr lang="en-ZA" dirty="0" err="1" smtClean="0"/>
              <a:t>Breede</a:t>
            </a:r>
            <a:r>
              <a:rPr lang="en-ZA" dirty="0" smtClean="0"/>
              <a:t> Working Tributaries</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196275532"/>
              </p:ext>
            </p:extLst>
          </p:nvPr>
        </p:nvGraphicFramePr>
        <p:xfrm>
          <a:off x="-2" y="4399754"/>
          <a:ext cx="9043419" cy="2394238"/>
        </p:xfrm>
        <a:graphic>
          <a:graphicData uri="http://schemas.openxmlformats.org/drawingml/2006/table">
            <a:tbl>
              <a:tblPr firstRow="1" firstCol="1" bandRow="1">
                <a:tableStyleId>{5C22544A-7EE6-4342-B048-85BDC9FD1C3A}</a:tableStyleId>
              </a:tblPr>
              <a:tblGrid>
                <a:gridCol w="871899"/>
                <a:gridCol w="253459"/>
                <a:gridCol w="324428"/>
                <a:gridCol w="223044"/>
                <a:gridCol w="212906"/>
                <a:gridCol w="223044"/>
                <a:gridCol w="212906"/>
                <a:gridCol w="446088"/>
                <a:gridCol w="588025"/>
                <a:gridCol w="314289"/>
                <a:gridCol w="273736"/>
                <a:gridCol w="415673"/>
                <a:gridCol w="172352"/>
                <a:gridCol w="212906"/>
                <a:gridCol w="243321"/>
                <a:gridCol w="405535"/>
                <a:gridCol w="60831"/>
                <a:gridCol w="344704"/>
                <a:gridCol w="172352"/>
                <a:gridCol w="405534"/>
                <a:gridCol w="263597"/>
                <a:gridCol w="223044"/>
                <a:gridCol w="395396"/>
                <a:gridCol w="192629"/>
                <a:gridCol w="537333"/>
                <a:gridCol w="212554"/>
                <a:gridCol w="841834"/>
              </a:tblGrid>
              <a:tr h="113436">
                <a:tc rowSpan="4">
                  <a:txBody>
                    <a:bodyPr/>
                    <a:lstStyle/>
                    <a:p>
                      <a:pPr marL="0" marR="0" algn="ctr">
                        <a:lnSpc>
                          <a:spcPct val="105000"/>
                        </a:lnSpc>
                        <a:spcBef>
                          <a:spcPts val="300"/>
                        </a:spcBef>
                        <a:spcAft>
                          <a:spcPts val="0"/>
                        </a:spcAft>
                      </a:pPr>
                      <a:r>
                        <a:rPr lang="en-ZA" sz="900" dirty="0">
                          <a:effectLst/>
                        </a:rPr>
                        <a:t>Wetland Resource Unit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gridSpan="3">
                  <a:txBody>
                    <a:bodyPr/>
                    <a:lstStyle/>
                    <a:p>
                      <a:pPr marL="0" marR="0" algn="ctr">
                        <a:lnSpc>
                          <a:spcPct val="105000"/>
                        </a:lnSpc>
                        <a:spcBef>
                          <a:spcPts val="300"/>
                        </a:spcBef>
                        <a:spcAft>
                          <a:spcPts val="0"/>
                        </a:spcAft>
                      </a:pPr>
                      <a:r>
                        <a:rPr lang="en-ZA" sz="900">
                          <a:effectLst/>
                        </a:rPr>
                        <a:t>Priority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hMerge="1">
                  <a:txBody>
                    <a:bodyPr/>
                    <a:lstStyle/>
                    <a:p>
                      <a:endParaRPr lang="en-GB"/>
                    </a:p>
                  </a:txBody>
                  <a:tcPr/>
                </a:tc>
                <a:tc hMerge="1">
                  <a:txBody>
                    <a:bodyPr/>
                    <a:lstStyle/>
                    <a:p>
                      <a:endParaRPr lang="en-GB"/>
                    </a:p>
                  </a:txBody>
                  <a:tcPr/>
                </a:tc>
                <a:tc rowSpan="4">
                  <a:txBody>
                    <a:bodyPr/>
                    <a:lstStyle/>
                    <a:p>
                      <a:pPr marL="0" marR="0" algn="ctr">
                        <a:lnSpc>
                          <a:spcPct val="105000"/>
                        </a:lnSpc>
                        <a:spcBef>
                          <a:spcPts val="300"/>
                        </a:spcBef>
                        <a:spcAft>
                          <a:spcPts val="0"/>
                        </a:spcAft>
                      </a:pPr>
                      <a:r>
                        <a:rPr lang="en-ZA" sz="900">
                          <a:effectLst/>
                        </a:rPr>
                        <a:t>PES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4">
                  <a:txBody>
                    <a:bodyPr/>
                    <a:lstStyle/>
                    <a:p>
                      <a:pPr marL="0" marR="0" algn="ctr">
                        <a:lnSpc>
                          <a:spcPct val="105000"/>
                        </a:lnSpc>
                        <a:spcBef>
                          <a:spcPts val="300"/>
                        </a:spcBef>
                        <a:spcAft>
                          <a:spcPts val="0"/>
                        </a:spcAft>
                      </a:pPr>
                      <a:r>
                        <a:rPr lang="en-ZA" sz="900">
                          <a:effectLst/>
                        </a:rPr>
                        <a:t>EIS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4">
                  <a:txBody>
                    <a:bodyPr/>
                    <a:lstStyle/>
                    <a:p>
                      <a:pPr marL="0" marR="0" algn="ctr">
                        <a:lnSpc>
                          <a:spcPct val="105000"/>
                        </a:lnSpc>
                        <a:spcBef>
                          <a:spcPts val="300"/>
                        </a:spcBef>
                        <a:spcAft>
                          <a:spcPts val="0"/>
                        </a:spcAft>
                      </a:pPr>
                      <a:r>
                        <a:rPr lang="en-ZA" sz="900">
                          <a:effectLst/>
                        </a:rPr>
                        <a:t>REC</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gridSpan="2">
                  <a:txBody>
                    <a:bodyPr/>
                    <a:lstStyle/>
                    <a:p>
                      <a:pPr marL="0" marR="0" algn="ctr">
                        <a:lnSpc>
                          <a:spcPct val="105000"/>
                        </a:lnSpc>
                        <a:spcBef>
                          <a:spcPts val="300"/>
                        </a:spcBef>
                        <a:spcAft>
                          <a:spcPts val="0"/>
                        </a:spcAft>
                      </a:pPr>
                      <a:r>
                        <a:rPr lang="en-ZA" sz="900">
                          <a:effectLst/>
                        </a:rPr>
                        <a:t>Quantity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gridSpan="6">
                  <a:txBody>
                    <a:bodyPr/>
                    <a:lstStyle/>
                    <a:p>
                      <a:pPr marL="0" marR="0" algn="ctr">
                        <a:lnSpc>
                          <a:spcPct val="105000"/>
                        </a:lnSpc>
                        <a:spcBef>
                          <a:spcPts val="300"/>
                        </a:spcBef>
                        <a:spcAft>
                          <a:spcPts val="0"/>
                        </a:spcAft>
                      </a:pPr>
                      <a:r>
                        <a:rPr lang="en-ZA" sz="900">
                          <a:effectLst/>
                        </a:rPr>
                        <a:t>Quality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gridSpan="3">
                  <a:txBody>
                    <a:bodyPr/>
                    <a:lstStyle/>
                    <a:p>
                      <a:pPr marL="0" marR="0" algn="ctr">
                        <a:lnSpc>
                          <a:spcPct val="105000"/>
                        </a:lnSpc>
                        <a:spcBef>
                          <a:spcPts val="300"/>
                        </a:spcBef>
                        <a:spcAft>
                          <a:spcPts val="0"/>
                        </a:spcAft>
                      </a:pPr>
                      <a:r>
                        <a:rPr lang="en-ZA" sz="900">
                          <a:effectLst/>
                        </a:rPr>
                        <a:t>Habitat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hMerge="1">
                  <a:txBody>
                    <a:bodyPr/>
                    <a:lstStyle/>
                    <a:p>
                      <a:endParaRPr lang="en-GB"/>
                    </a:p>
                  </a:txBody>
                  <a:tcPr/>
                </a:tc>
                <a:tc rowSpan="2" gridSpan="8">
                  <a:txBody>
                    <a:bodyPr/>
                    <a:lstStyle/>
                    <a:p>
                      <a:pPr marL="0" marR="0" algn="ctr">
                        <a:lnSpc>
                          <a:spcPct val="105000"/>
                        </a:lnSpc>
                        <a:spcBef>
                          <a:spcPts val="300"/>
                        </a:spcBef>
                        <a:spcAft>
                          <a:spcPts val="0"/>
                        </a:spcAft>
                      </a:pPr>
                      <a:r>
                        <a:rPr lang="en-ZA" sz="900">
                          <a:effectLst/>
                        </a:rPr>
                        <a:t>Biota</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4">
                  <a:txBody>
                    <a:bodyPr/>
                    <a:lstStyle/>
                    <a:p>
                      <a:pPr marL="0" marR="0" algn="ctr">
                        <a:lnSpc>
                          <a:spcPct val="105000"/>
                        </a:lnSpc>
                        <a:spcBef>
                          <a:spcPts val="300"/>
                        </a:spcBef>
                        <a:spcAft>
                          <a:spcPts val="0"/>
                        </a:spcAft>
                      </a:pPr>
                      <a:r>
                        <a:rPr lang="en-ZA" sz="900">
                          <a:effectLst/>
                        </a:rPr>
                        <a:t>Indicators selected</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559678">
                <a:tc vMerge="1">
                  <a:txBody>
                    <a:bodyPr/>
                    <a:lstStyle/>
                    <a:p>
                      <a:endParaRPr lang="en-GB"/>
                    </a:p>
                  </a:txBody>
                  <a:tcPr/>
                </a:tc>
                <a:tc rowSpan="3">
                  <a:txBody>
                    <a:bodyPr/>
                    <a:lstStyle/>
                    <a:p>
                      <a:pPr marL="0" marR="0">
                        <a:lnSpc>
                          <a:spcPct val="105000"/>
                        </a:lnSpc>
                        <a:spcBef>
                          <a:spcPts val="300"/>
                        </a:spcBef>
                        <a:spcAft>
                          <a:spcPts val="0"/>
                        </a:spcAft>
                      </a:pPr>
                      <a:r>
                        <a:rPr lang="en-ZA" sz="900">
                          <a:effectLst/>
                        </a:rPr>
                        <a:t>Ecological Importance</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gridSpan="2">
                  <a:txBody>
                    <a:bodyPr/>
                    <a:lstStyle/>
                    <a:p>
                      <a:pPr marL="0" marR="0">
                        <a:lnSpc>
                          <a:spcPct val="105000"/>
                        </a:lnSpc>
                        <a:spcBef>
                          <a:spcPts val="300"/>
                        </a:spcBef>
                        <a:spcAft>
                          <a:spcPts val="0"/>
                        </a:spcAft>
                      </a:pPr>
                      <a:r>
                        <a:rPr lang="en-ZA" sz="900">
                          <a:effectLst/>
                        </a:rPr>
                        <a:t>Provision of ecosystem services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h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gridSpan="6"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c gridSpan="8"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vMerge="1">
                  <a:txBody>
                    <a:bodyPr/>
                    <a:lstStyle/>
                    <a:p>
                      <a:endParaRPr lang="en-GB"/>
                    </a:p>
                  </a:txBody>
                  <a:tcPr/>
                </a:tc>
              </a:tr>
              <a:tr h="138094">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rowSpan="2">
                  <a:txBody>
                    <a:bodyPr/>
                    <a:lstStyle/>
                    <a:p>
                      <a:pPr marL="71755" marR="71755">
                        <a:lnSpc>
                          <a:spcPct val="105000"/>
                        </a:lnSpc>
                        <a:spcBef>
                          <a:spcPts val="300"/>
                        </a:spcBef>
                        <a:spcAft>
                          <a:spcPts val="0"/>
                        </a:spcAft>
                      </a:pPr>
                      <a:r>
                        <a:rPr lang="en-ZA" sz="900">
                          <a:effectLst/>
                        </a:rPr>
                        <a:t>Water inputs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Water distribution &amp; retention patterns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Nutrients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Salts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System variables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Toxics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Pathogens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Sediments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gridSpan="2">
                  <a:txBody>
                    <a:bodyPr/>
                    <a:lstStyle/>
                    <a:p>
                      <a:pPr marL="71755" marR="71755">
                        <a:lnSpc>
                          <a:spcPct val="105000"/>
                        </a:lnSpc>
                        <a:spcBef>
                          <a:spcPts val="300"/>
                        </a:spcBef>
                        <a:spcAft>
                          <a:spcPts val="0"/>
                        </a:spcAft>
                      </a:pPr>
                      <a:r>
                        <a:rPr lang="en-ZA" sz="900">
                          <a:effectLst/>
                        </a:rPr>
                        <a:t>Geomorphology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hMerge="1">
                  <a:txBody>
                    <a:bodyPr/>
                    <a:lstStyle/>
                    <a:p>
                      <a:endParaRPr lang="en-GB"/>
                    </a:p>
                  </a:txBody>
                  <a:tcPr/>
                </a:tc>
                <a:tc rowSpan="2">
                  <a:txBody>
                    <a:bodyPr/>
                    <a:lstStyle/>
                    <a:p>
                      <a:pPr marL="71755" marR="71755">
                        <a:lnSpc>
                          <a:spcPct val="105000"/>
                        </a:lnSpc>
                        <a:spcBef>
                          <a:spcPts val="300"/>
                        </a:spcBef>
                        <a:spcAft>
                          <a:spcPts val="0"/>
                        </a:spcAft>
                      </a:pPr>
                      <a:r>
                        <a:rPr lang="en-ZA" sz="900">
                          <a:effectLst/>
                        </a:rPr>
                        <a:t>Wetland vegetation</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Fish</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Plant species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Mammals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Birds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Amphibians &amp; reptiles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Periphyton</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Aquatic invertebrates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Diatoms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vMerge="1">
                  <a:txBody>
                    <a:bodyPr/>
                    <a:lstStyle/>
                    <a:p>
                      <a:endParaRPr lang="en-GB"/>
                    </a:p>
                  </a:txBody>
                  <a:tcPr/>
                </a:tc>
              </a:tr>
              <a:tr h="570131">
                <a:tc vMerge="1">
                  <a:txBody>
                    <a:bodyPr/>
                    <a:lstStyle/>
                    <a:p>
                      <a:endParaRPr lang="en-GB"/>
                    </a:p>
                  </a:txBody>
                  <a:tcPr/>
                </a:tc>
                <a:tc vMerge="1">
                  <a:txBody>
                    <a:bodyPr/>
                    <a:lstStyle/>
                    <a:p>
                      <a:endParaRPr lang="en-GB"/>
                    </a:p>
                  </a:txBody>
                  <a:tcPr/>
                </a:tc>
                <a:tc>
                  <a:txBody>
                    <a:bodyPr/>
                    <a:lstStyle/>
                    <a:p>
                      <a:pPr marL="0" marR="0">
                        <a:lnSpc>
                          <a:spcPct val="105000"/>
                        </a:lnSpc>
                        <a:spcBef>
                          <a:spcPts val="300"/>
                        </a:spcBef>
                        <a:spcAft>
                          <a:spcPts val="0"/>
                        </a:spcAft>
                      </a:pPr>
                      <a:r>
                        <a:rPr lang="en-ZA" sz="900" dirty="0">
                          <a:effectLst/>
                        </a:rPr>
                        <a:t>Supply</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a:txBody>
                    <a:bodyPr/>
                    <a:lstStyle/>
                    <a:p>
                      <a:pPr marL="0" marR="0">
                        <a:lnSpc>
                          <a:spcPct val="105000"/>
                        </a:lnSpc>
                        <a:spcBef>
                          <a:spcPts val="300"/>
                        </a:spcBef>
                        <a:spcAft>
                          <a:spcPts val="0"/>
                        </a:spcAft>
                      </a:pPr>
                      <a:r>
                        <a:rPr lang="en-ZA" sz="900">
                          <a:effectLst/>
                        </a:rPr>
                        <a:t>Demand</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r>
              <a:tr h="982317">
                <a:tc>
                  <a:txBody>
                    <a:bodyPr/>
                    <a:lstStyle/>
                    <a:p>
                      <a:pPr marL="0" marR="0">
                        <a:lnSpc>
                          <a:spcPct val="105000"/>
                        </a:lnSpc>
                        <a:spcBef>
                          <a:spcPts val="300"/>
                        </a:spcBef>
                        <a:spcAft>
                          <a:spcPts val="0"/>
                        </a:spcAft>
                      </a:pPr>
                      <a:r>
                        <a:rPr lang="en-US" sz="900" dirty="0" smtClean="0">
                          <a:effectLst/>
                        </a:rPr>
                        <a:t>East Coast Shale </a:t>
                      </a:r>
                      <a:r>
                        <a:rPr lang="en-US" sz="900" dirty="0" err="1" smtClean="0">
                          <a:effectLst/>
                        </a:rPr>
                        <a:t>Renosterveld</a:t>
                      </a:r>
                      <a:r>
                        <a:rPr lang="en-US" sz="900" dirty="0" smtClean="0">
                          <a:effectLst/>
                        </a:rPr>
                        <a:t> Floodplain (</a:t>
                      </a:r>
                      <a:r>
                        <a:rPr lang="en-US" sz="900" dirty="0" err="1" smtClean="0">
                          <a:effectLst/>
                        </a:rPr>
                        <a:t>Papenkuils</a:t>
                      </a:r>
                      <a:r>
                        <a:rPr lang="en-US" sz="900" dirty="0" smtClean="0">
                          <a:effectLst/>
                        </a:rPr>
                        <a: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dirty="0">
                          <a:effectLst/>
                        </a:rPr>
                        <a:t> </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nSpc>
                          <a:spcPct val="105000"/>
                        </a:lnSpc>
                        <a:spcBef>
                          <a:spcPts val="300"/>
                        </a:spcBef>
                        <a:spcAft>
                          <a:spcPts val="0"/>
                        </a:spcAft>
                      </a:pPr>
                      <a:r>
                        <a:rPr lang="en-ZA" sz="900">
                          <a:solidFill>
                            <a:srgbClr val="0070C0"/>
                          </a:solidFill>
                          <a:effectLst/>
                          <a:latin typeface="Arial" panose="020B0604020202020204" pitchFamily="34" charset="0"/>
                          <a:ea typeface="Times New Roman" panose="02020603050405020304" pitchFamily="18" charset="0"/>
                          <a:cs typeface="Arial" panose="020B0604020202020204" pitchFamily="34" charset="0"/>
                        </a:rPr>
                        <a:t>x</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nSpc>
                          <a:spcPct val="105000"/>
                        </a:lnSpc>
                        <a:spcBef>
                          <a:spcPts val="300"/>
                        </a:spcBef>
                        <a:spcAft>
                          <a:spcPts val="0"/>
                        </a:spcAft>
                      </a:pPr>
                      <a:r>
                        <a:rPr lang="en-ZA" sz="900" dirty="0">
                          <a:effectLst/>
                          <a:latin typeface="Arial" panose="020B0604020202020204" pitchFamily="34" charset="0"/>
                          <a:ea typeface="Times New Roman" panose="02020603050405020304" pitchFamily="18" charset="0"/>
                          <a:cs typeface="Arial" panose="020B0604020202020204" pitchFamily="34" charset="0"/>
                        </a:rPr>
                        <a:t>C</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dirty="0">
                          <a:effectLst/>
                          <a:latin typeface="Arial" panose="020B0604020202020204" pitchFamily="34" charset="0"/>
                          <a:ea typeface="Times New Roman" panose="02020603050405020304" pitchFamily="18" charset="0"/>
                          <a:cs typeface="Arial" panose="020B0604020202020204" pitchFamily="34" charset="0"/>
                        </a:rPr>
                        <a:t>High</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a:effectLst/>
                          <a:latin typeface="Arial" panose="020B0604020202020204" pitchFamily="34" charset="0"/>
                          <a:ea typeface="Times New Roman" panose="02020603050405020304" pitchFamily="18" charset="0"/>
                          <a:cs typeface="Arial" panose="020B0604020202020204" pitchFamily="34" charset="0"/>
                        </a:rPr>
                        <a:t>C</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a:effectLst/>
                        </a:rPr>
                        <a:t>x</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a:effectLst/>
                        </a:rPr>
                        <a:t>x</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gridSpan="5">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hMerge="1">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hMerge="1">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hMerge="1">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hMerge="1">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a:effectLst/>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a:effectLst/>
                        </a:rPr>
                        <a:t> </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gridSpan="2">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solidFill>
                  </a:tcPr>
                </a:tc>
                <a:tc hMerge="1">
                  <a:txBody>
                    <a:bodyPr/>
                    <a:lstStyle/>
                    <a:p>
                      <a:endParaRPr lang="en-GB"/>
                    </a:p>
                  </a:txBody>
                  <a:tcPr/>
                </a:tc>
                <a:tc gridSpan="8">
                  <a:txBody>
                    <a:bodyPr/>
                    <a:lstStyle/>
                    <a:p>
                      <a:pPr marL="0" marR="0" algn="ctr">
                        <a:lnSpc>
                          <a:spcPct val="105000"/>
                        </a:lnSpc>
                        <a:spcBef>
                          <a:spcPts val="300"/>
                        </a:spcBef>
                        <a:spcAft>
                          <a:spcPts val="0"/>
                        </a:spcAft>
                      </a:pPr>
                      <a:r>
                        <a:rPr lang="en-ZA" sz="900" dirty="0">
                          <a:effectLst/>
                        </a:rPr>
                        <a:t> </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marL="0" marR="0">
                        <a:lnSpc>
                          <a:spcPct val="105000"/>
                        </a:lnSpc>
                        <a:spcBef>
                          <a:spcPts val="300"/>
                        </a:spcBef>
                        <a:spcAft>
                          <a:spcPts val="0"/>
                        </a:spcAft>
                      </a:pPr>
                      <a:r>
                        <a:rPr lang="en-ZA" sz="900" dirty="0">
                          <a:effectLst/>
                        </a:rPr>
                        <a:t>Water distribution and retention patterns</a:t>
                      </a:r>
                      <a:r>
                        <a:rPr lang="en-ZA" sz="900" dirty="0" smtClean="0">
                          <a:effectLst/>
                        </a:rPr>
                        <a:t>.</a:t>
                      </a:r>
                      <a:r>
                        <a:rPr lang="en-ZA" sz="900" baseline="0" dirty="0" smtClean="0">
                          <a:effectLst/>
                        </a:rPr>
                        <a:t> And wetland vegetation.</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40000"/>
            <a:ext cx="5481035" cy="3859754"/>
          </a:xfrm>
          <a:prstGeom prst="rect">
            <a:avLst/>
          </a:prstGeom>
        </p:spPr>
      </p:pic>
      <p:sp>
        <p:nvSpPr>
          <p:cNvPr id="11" name="Rectangle 10"/>
          <p:cNvSpPr/>
          <p:nvPr/>
        </p:nvSpPr>
        <p:spPr>
          <a:xfrm>
            <a:off x="347472" y="1983621"/>
            <a:ext cx="987552" cy="759580"/>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2" name="Table 11"/>
          <p:cNvGraphicFramePr>
            <a:graphicFrameLocks noGrp="1"/>
          </p:cNvGraphicFramePr>
          <p:nvPr>
            <p:extLst>
              <p:ext uri="{D42A27DB-BD31-4B8C-83A1-F6EECF244321}">
                <p14:modId xmlns:p14="http://schemas.microsoft.com/office/powerpoint/2010/main" val="2911165799"/>
              </p:ext>
            </p:extLst>
          </p:nvPr>
        </p:nvGraphicFramePr>
        <p:xfrm>
          <a:off x="5477255" y="831345"/>
          <a:ext cx="3566161" cy="2303858"/>
        </p:xfrm>
        <a:graphic>
          <a:graphicData uri="http://schemas.openxmlformats.org/drawingml/2006/table">
            <a:tbl>
              <a:tblPr firstRow="1" firstCol="1" bandRow="1">
                <a:tableStyleId>{5C22544A-7EE6-4342-B048-85BDC9FD1C3A}</a:tableStyleId>
              </a:tblPr>
              <a:tblGrid>
                <a:gridCol w="212397"/>
                <a:gridCol w="212397"/>
                <a:gridCol w="236293"/>
                <a:gridCol w="233639"/>
                <a:gridCol w="188503"/>
                <a:gridCol w="189832"/>
                <a:gridCol w="236293"/>
                <a:gridCol w="329217"/>
                <a:gridCol w="327890"/>
                <a:gridCol w="329217"/>
                <a:gridCol w="329217"/>
                <a:gridCol w="284083"/>
                <a:gridCol w="234965"/>
                <a:gridCol w="151333"/>
                <a:gridCol w="70885"/>
              </a:tblGrid>
              <a:tr h="125408">
                <a:tc gridSpan="8">
                  <a:txBody>
                    <a:bodyPr/>
                    <a:lstStyle/>
                    <a:p>
                      <a:pPr marL="0" marR="0" algn="l">
                        <a:lnSpc>
                          <a:spcPct val="115000"/>
                        </a:lnSpc>
                        <a:spcBef>
                          <a:spcPts val="0"/>
                        </a:spcBef>
                        <a:spcAft>
                          <a:spcPts val="0"/>
                        </a:spcAft>
                      </a:pPr>
                      <a:r>
                        <a:rPr lang="en-ZA" sz="800" dirty="0">
                          <a:effectLst/>
                        </a:rPr>
                        <a:t>Regulating and Supporting benefits</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rowSpan="3">
                  <a:txBody>
                    <a:bodyPr/>
                    <a:lstStyle/>
                    <a:p>
                      <a:pPr marL="71755" marR="71755" algn="l">
                        <a:lnSpc>
                          <a:spcPct val="115000"/>
                        </a:lnSpc>
                        <a:spcBef>
                          <a:spcPts val="0"/>
                        </a:spcBef>
                        <a:spcAft>
                          <a:spcPts val="0"/>
                        </a:spcAft>
                      </a:pPr>
                      <a:r>
                        <a:rPr lang="en-ZA" sz="800">
                          <a:effectLst/>
                        </a:rPr>
                        <a:t>Biodiversity maintenance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rowSpan="2" gridSpan="3">
                  <a:txBody>
                    <a:bodyPr/>
                    <a:lstStyle/>
                    <a:p>
                      <a:pPr marL="0" marR="0" algn="l">
                        <a:lnSpc>
                          <a:spcPct val="115000"/>
                        </a:lnSpc>
                        <a:spcBef>
                          <a:spcPts val="0"/>
                        </a:spcBef>
                        <a:spcAft>
                          <a:spcPts val="0"/>
                        </a:spcAft>
                      </a:pPr>
                      <a:r>
                        <a:rPr lang="en-ZA" sz="800">
                          <a:effectLst/>
                        </a:rPr>
                        <a:t>Provision Benefits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rowSpan="2" hMerge="1">
                  <a:txBody>
                    <a:bodyPr/>
                    <a:lstStyle/>
                    <a:p>
                      <a:endParaRPr lang="en-GB"/>
                    </a:p>
                  </a:txBody>
                  <a:tcPr/>
                </a:tc>
                <a:tc rowSpan="2" hMerge="1">
                  <a:txBody>
                    <a:bodyPr/>
                    <a:lstStyle/>
                    <a:p>
                      <a:endParaRPr lang="en-GB"/>
                    </a:p>
                  </a:txBody>
                  <a:tcPr/>
                </a:tc>
                <a:tc rowSpan="2" gridSpan="3">
                  <a:txBody>
                    <a:bodyPr/>
                    <a:lstStyle/>
                    <a:p>
                      <a:pPr marL="0" marR="0" algn="l">
                        <a:lnSpc>
                          <a:spcPct val="115000"/>
                        </a:lnSpc>
                        <a:spcBef>
                          <a:spcPts val="0"/>
                        </a:spcBef>
                        <a:spcAft>
                          <a:spcPts val="0"/>
                        </a:spcAft>
                      </a:pPr>
                      <a:r>
                        <a:rPr lang="en-ZA" sz="800">
                          <a:effectLst/>
                        </a:rPr>
                        <a:t>Cultural Benefits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rowSpan="2" hMerge="1">
                  <a:txBody>
                    <a:bodyPr/>
                    <a:lstStyle/>
                    <a:p>
                      <a:endParaRPr lang="en-GB"/>
                    </a:p>
                  </a:txBody>
                  <a:tcPr/>
                </a:tc>
                <a:tc rowSpan="2" hMerge="1">
                  <a:txBody>
                    <a:bodyPr/>
                    <a:lstStyle/>
                    <a:p>
                      <a:endParaRPr lang="en-GB"/>
                    </a:p>
                  </a:txBody>
                  <a:tcPr/>
                </a:tc>
              </a:tr>
              <a:tr h="250817">
                <a:tc rowSpan="2">
                  <a:txBody>
                    <a:bodyPr/>
                    <a:lstStyle/>
                    <a:p>
                      <a:pPr marL="71755" marR="71755" algn="l">
                        <a:lnSpc>
                          <a:spcPct val="115000"/>
                        </a:lnSpc>
                        <a:spcBef>
                          <a:spcPts val="0"/>
                        </a:spcBef>
                        <a:spcAft>
                          <a:spcPts val="0"/>
                        </a:spcAft>
                      </a:pPr>
                      <a:r>
                        <a:rPr lang="en-ZA" sz="800" b="0" dirty="0">
                          <a:solidFill>
                            <a:sysClr val="windowText" lastClr="000000"/>
                          </a:solidFill>
                          <a:effectLst/>
                        </a:rPr>
                        <a:t>Flood attenuation</a:t>
                      </a:r>
                      <a:endParaRPr lang="en-GB" sz="900" b="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solidFill>
                      <a:schemeClr val="accent1">
                        <a:lumMod val="20000"/>
                        <a:lumOff val="80000"/>
                      </a:schemeClr>
                    </a:solidFill>
                  </a:tcPr>
                </a:tc>
                <a:tc rowSpan="2">
                  <a:txBody>
                    <a:bodyPr/>
                    <a:lstStyle/>
                    <a:p>
                      <a:pPr marL="71755" marR="71755" algn="l">
                        <a:lnSpc>
                          <a:spcPct val="115000"/>
                        </a:lnSpc>
                        <a:spcBef>
                          <a:spcPts val="0"/>
                        </a:spcBef>
                        <a:spcAft>
                          <a:spcPts val="0"/>
                        </a:spcAft>
                      </a:pPr>
                      <a:r>
                        <a:rPr lang="en-ZA" sz="800">
                          <a:effectLst/>
                        </a:rPr>
                        <a:t>Streamflow regulation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gridSpan="5">
                  <a:txBody>
                    <a:bodyPr/>
                    <a:lstStyle/>
                    <a:p>
                      <a:pPr marL="0" marR="0" algn="l">
                        <a:lnSpc>
                          <a:spcPct val="115000"/>
                        </a:lnSpc>
                        <a:spcBef>
                          <a:spcPts val="0"/>
                        </a:spcBef>
                        <a:spcAft>
                          <a:spcPts val="0"/>
                        </a:spcAft>
                      </a:pPr>
                      <a:r>
                        <a:rPr lang="en-ZA" sz="800">
                          <a:effectLst/>
                        </a:rPr>
                        <a:t>Water Quality Enhancement</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marL="0" marR="0" algn="l">
                        <a:lnSpc>
                          <a:spcPct val="115000"/>
                        </a:lnSpc>
                        <a:spcBef>
                          <a:spcPts val="0"/>
                        </a:spcBef>
                        <a:spcAft>
                          <a:spcPts val="0"/>
                        </a:spcAft>
                      </a:pPr>
                      <a:r>
                        <a:rPr lang="en-ZA" sz="800">
                          <a:effectLst/>
                        </a:rPr>
                        <a:t> </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r>
              <a:tr h="1130829">
                <a:tc vMerge="1">
                  <a:txBody>
                    <a:bodyPr/>
                    <a:lstStyle/>
                    <a:p>
                      <a:endParaRPr lang="en-GB"/>
                    </a:p>
                  </a:txBody>
                  <a:tcPr/>
                </a:tc>
                <a:tc vMerge="1">
                  <a:txBody>
                    <a:bodyPr/>
                    <a:lstStyle/>
                    <a:p>
                      <a:endParaRPr lang="en-GB"/>
                    </a:p>
                  </a:txBody>
                  <a:tcPr/>
                </a:tc>
                <a:tc>
                  <a:txBody>
                    <a:bodyPr/>
                    <a:lstStyle/>
                    <a:p>
                      <a:pPr marL="71755" marR="71755" algn="l">
                        <a:lnSpc>
                          <a:spcPct val="115000"/>
                        </a:lnSpc>
                        <a:spcBef>
                          <a:spcPts val="0"/>
                        </a:spcBef>
                        <a:spcAft>
                          <a:spcPts val="0"/>
                        </a:spcAft>
                      </a:pPr>
                      <a:r>
                        <a:rPr lang="en-ZA" sz="800">
                          <a:effectLst/>
                        </a:rPr>
                        <a:t>Sediment trapping</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Phosphate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Nitrate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Toxicant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Erosion control</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Carbon storage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vMerge="1">
                  <a:txBody>
                    <a:bodyPr/>
                    <a:lstStyle/>
                    <a:p>
                      <a:endParaRPr lang="en-GB"/>
                    </a:p>
                  </a:txBody>
                  <a:tcPr/>
                </a:tc>
                <a:tc>
                  <a:txBody>
                    <a:bodyPr/>
                    <a:lstStyle/>
                    <a:p>
                      <a:pPr marL="71755" marR="71755" algn="l">
                        <a:lnSpc>
                          <a:spcPct val="115000"/>
                        </a:lnSpc>
                        <a:spcBef>
                          <a:spcPts val="0"/>
                        </a:spcBef>
                        <a:spcAft>
                          <a:spcPts val="0"/>
                        </a:spcAft>
                      </a:pPr>
                      <a:r>
                        <a:rPr lang="en-ZA" sz="800">
                          <a:effectLst/>
                        </a:rPr>
                        <a:t>Provision of water for human use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Provision of harvestable resources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Provision of cultivated foods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Cultural heritage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Tourism and recreation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Education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r>
              <a:tr h="752405">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no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no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no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no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no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r>
            </a:tbl>
          </a:graphicData>
        </a:graphic>
      </p:graphicFrame>
      <p:cxnSp>
        <p:nvCxnSpPr>
          <p:cNvPr id="13" name="Straight Arrow Connector 12"/>
          <p:cNvCxnSpPr/>
          <p:nvPr/>
        </p:nvCxnSpPr>
        <p:spPr>
          <a:xfrm flipV="1">
            <a:off x="1682498" y="3135203"/>
            <a:ext cx="3794756" cy="12645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896114" y="4399754"/>
            <a:ext cx="786384" cy="239423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p:cNvSpPr/>
          <p:nvPr/>
        </p:nvSpPr>
        <p:spPr>
          <a:xfrm>
            <a:off x="5477254" y="740965"/>
            <a:ext cx="3566161" cy="239423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66209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A2: </a:t>
            </a:r>
            <a:r>
              <a:rPr lang="en-ZA" dirty="0" err="1" smtClean="0"/>
              <a:t>Breede</a:t>
            </a:r>
            <a:r>
              <a:rPr lang="en-ZA" dirty="0" smtClean="0"/>
              <a:t> Working Tributaries</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4115863653"/>
              </p:ext>
            </p:extLst>
          </p:nvPr>
        </p:nvGraphicFramePr>
        <p:xfrm>
          <a:off x="0" y="4435728"/>
          <a:ext cx="9144001" cy="2237807"/>
        </p:xfrm>
        <a:graphic>
          <a:graphicData uri="http://schemas.openxmlformats.org/drawingml/2006/table">
            <a:tbl>
              <a:tblPr firstRow="1">
                <a:tableStyleId>{5C22544A-7EE6-4342-B048-85BDC9FD1C3A}</a:tableStyleId>
              </a:tblPr>
              <a:tblGrid>
                <a:gridCol w="1463573"/>
                <a:gridCol w="788077"/>
                <a:gridCol w="1722634"/>
                <a:gridCol w="1723239"/>
                <a:gridCol w="1723239"/>
                <a:gridCol w="1723239"/>
              </a:tblGrid>
              <a:tr h="311153">
                <a:tc>
                  <a:txBody>
                    <a:bodyPr/>
                    <a:lstStyle/>
                    <a:p>
                      <a:pPr marL="0" marR="0">
                        <a:lnSpc>
                          <a:spcPct val="105000"/>
                        </a:lnSpc>
                        <a:spcBef>
                          <a:spcPts val="300"/>
                        </a:spcBef>
                        <a:spcAft>
                          <a:spcPts val="0"/>
                        </a:spcAft>
                      </a:pPr>
                      <a:r>
                        <a:rPr lang="en-ZA" sz="850" dirty="0">
                          <a:effectLst/>
                        </a:rPr>
                        <a:t>Name of Wetland Resource Unit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Component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Sub-component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effectLst/>
                        </a:rPr>
                        <a:t>RQO</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Indicator/ measure</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Numerical limits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346327">
                <a:tc rowSpan="2">
                  <a:txBody>
                    <a:bodyPr/>
                    <a:lstStyle/>
                    <a:p>
                      <a:pPr marL="0" marR="0">
                        <a:lnSpc>
                          <a:spcPct val="105000"/>
                        </a:lnSpc>
                        <a:spcBef>
                          <a:spcPts val="300"/>
                        </a:spcBef>
                        <a:spcAft>
                          <a:spcPts val="0"/>
                        </a:spcAft>
                      </a:pPr>
                      <a:r>
                        <a:rPr lang="en-US" sz="850" dirty="0" smtClean="0">
                          <a:effectLst/>
                        </a:rPr>
                        <a:t>East Coast Shale </a:t>
                      </a:r>
                      <a:r>
                        <a:rPr lang="en-US" sz="850" dirty="0" err="1" smtClean="0">
                          <a:effectLst/>
                        </a:rPr>
                        <a:t>Renosterveld</a:t>
                      </a:r>
                      <a:r>
                        <a:rPr lang="en-US" sz="850" dirty="0" smtClean="0">
                          <a:effectLst/>
                        </a:rPr>
                        <a:t> Floodplain (</a:t>
                      </a:r>
                      <a:r>
                        <a:rPr lang="en-US" sz="850" dirty="0" err="1" smtClean="0">
                          <a:effectLst/>
                        </a:rPr>
                        <a:t>Papenkuils</a:t>
                      </a:r>
                      <a:r>
                        <a:rPr lang="en-US" sz="850" dirty="0" smtClean="0">
                          <a:effectLst/>
                        </a:rPr>
                        <a:t>)</a:t>
                      </a:r>
                    </a:p>
                  </a:txBody>
                  <a:tcPr marL="17780" marR="17780" marT="0" marB="0" anchor="ctr"/>
                </a:tc>
                <a:tc>
                  <a:txBody>
                    <a:bodyPr/>
                    <a:lstStyle/>
                    <a:p>
                      <a:pPr marL="0" marR="0">
                        <a:lnSpc>
                          <a:spcPct val="105000"/>
                        </a:lnSpc>
                        <a:spcBef>
                          <a:spcPts val="300"/>
                        </a:spcBef>
                        <a:spcAft>
                          <a:spcPts val="0"/>
                        </a:spcAft>
                      </a:pPr>
                      <a:r>
                        <a:rPr lang="en-ZA" sz="850">
                          <a:effectLst/>
                        </a:rPr>
                        <a:t>Quantity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solidFill>
                            <a:schemeClr val="tx1"/>
                          </a:solidFill>
                          <a:effectLst/>
                        </a:rPr>
                        <a:t>Water distribution and retention patterns.</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solidFill>
                            <a:schemeClr val="tx1"/>
                          </a:solidFill>
                          <a:effectLst/>
                        </a:rPr>
                        <a:t>Saturation </a:t>
                      </a:r>
                      <a:r>
                        <a:rPr lang="en-GB" sz="800" dirty="0">
                          <a:solidFill>
                            <a:schemeClr val="tx1"/>
                          </a:solidFill>
                          <a:effectLst/>
                        </a:rPr>
                        <a:t> </a:t>
                      </a:r>
                      <a:r>
                        <a:rPr lang="en-ZA" sz="850" dirty="0">
                          <a:solidFill>
                            <a:schemeClr val="tx1"/>
                          </a:solidFill>
                          <a:effectLst/>
                        </a:rPr>
                        <a:t>is required. Flows should be such that they do not pose a threat to the nature of the wetland. </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smtClean="0">
                          <a:solidFill>
                            <a:schemeClr val="tx1"/>
                          </a:solidFill>
                          <a:effectLst/>
                        </a:rPr>
                        <a:t>Flow. </a:t>
                      </a:r>
                      <a:r>
                        <a:rPr lang="en-US" sz="850" dirty="0" smtClean="0">
                          <a:solidFill>
                            <a:schemeClr val="tx1"/>
                          </a:solidFill>
                          <a:effectLst/>
                        </a:rPr>
                        <a:t>Wetland hydrology score from the hydrology module of WET-Health (Level 2).</a:t>
                      </a:r>
                    </a:p>
                  </a:txBody>
                  <a:tcPr marL="17780" marR="17780" marT="0" marB="0" anchor="ct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US" sz="850" dirty="0" smtClean="0">
                          <a:solidFill>
                            <a:schemeClr val="tx1"/>
                          </a:solidFill>
                          <a:effectLst/>
                        </a:rPr>
                        <a:t>WET-Health hydrology score of C to be maintained.</a:t>
                      </a:r>
                    </a:p>
                    <a:p>
                      <a:pPr marL="0" marR="0">
                        <a:lnSpc>
                          <a:spcPct val="105000"/>
                        </a:lnSpc>
                        <a:spcBef>
                          <a:spcPts val="300"/>
                        </a:spcBef>
                        <a:spcAft>
                          <a:spcPts val="0"/>
                        </a:spcAft>
                      </a:pPr>
                      <a:r>
                        <a:rPr lang="en-US" sz="850" dirty="0" err="1" smtClean="0">
                          <a:solidFill>
                            <a:schemeClr val="tx1"/>
                          </a:solidFill>
                          <a:effectLst/>
                        </a:rPr>
                        <a:t>Papenkuils</a:t>
                      </a:r>
                      <a:r>
                        <a:rPr lang="en-US" sz="850" dirty="0" smtClean="0">
                          <a:solidFill>
                            <a:schemeClr val="tx1"/>
                          </a:solidFill>
                          <a:effectLst/>
                        </a:rPr>
                        <a:t> wetland should be fully flooded (198.97 m </a:t>
                      </a:r>
                      <a:r>
                        <a:rPr lang="en-US" sz="850" dirty="0" err="1" smtClean="0">
                          <a:solidFill>
                            <a:schemeClr val="tx1"/>
                          </a:solidFill>
                          <a:effectLst/>
                        </a:rPr>
                        <a:t>amsl</a:t>
                      </a:r>
                      <a:r>
                        <a:rPr lang="en-US" sz="850" dirty="0" smtClean="0">
                          <a:solidFill>
                            <a:schemeClr val="tx1"/>
                          </a:solidFill>
                          <a:effectLst/>
                        </a:rPr>
                        <a:t>) on a minimum of 3 to 5 occasions annually.  At least 1 occasion of flooding a year in dry years and 3 to 5 occasions in the remaining years.</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788924">
                <a:tc vMerge="1">
                  <a:txBody>
                    <a:bodyPr/>
                    <a:lstStyle/>
                    <a:p>
                      <a:pPr marL="0" marR="0">
                        <a:lnSpc>
                          <a:spcPct val="105000"/>
                        </a:lnSpc>
                        <a:spcBef>
                          <a:spcPts val="300"/>
                        </a:spcBef>
                        <a:spcAft>
                          <a:spcPts val="0"/>
                        </a:spcAft>
                      </a:pPr>
                      <a:endParaRPr lang="en-US" sz="850" dirty="0" smtClean="0">
                        <a:effectLst/>
                      </a:endParaRPr>
                    </a:p>
                  </a:txBody>
                  <a:tcPr marL="17780" marR="17780" marT="0" marB="0" anchor="ctr"/>
                </a:tc>
                <a:tc>
                  <a:txBody>
                    <a:bodyPr/>
                    <a:lstStyle/>
                    <a:p>
                      <a:pPr marL="0" marR="0">
                        <a:lnSpc>
                          <a:spcPct val="105000"/>
                        </a:lnSpc>
                        <a:spcBef>
                          <a:spcPts val="300"/>
                        </a:spcBef>
                        <a:spcAft>
                          <a:spcPts val="0"/>
                        </a:spcAft>
                      </a:pPr>
                      <a:r>
                        <a:rPr lang="en-ZA" sz="900" dirty="0" smtClean="0">
                          <a:effectLst/>
                          <a:latin typeface="+mn-lt"/>
                          <a:ea typeface="Times New Roman" panose="02020603050405020304" pitchFamily="18" charset="0"/>
                          <a:cs typeface="Times New Roman" panose="02020603050405020304" pitchFamily="18" charset="0"/>
                        </a:rPr>
                        <a:t>Habitat</a:t>
                      </a:r>
                      <a:endParaRPr lang="en-GB" sz="900" dirty="0">
                        <a:effectLst/>
                        <a:latin typeface="+mn-lt"/>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dirty="0" smtClean="0">
                          <a:solidFill>
                            <a:schemeClr val="tx1"/>
                          </a:solidFill>
                          <a:effectLst/>
                          <a:latin typeface="+mn-lt"/>
                          <a:ea typeface="Times New Roman" panose="02020603050405020304" pitchFamily="18" charset="0"/>
                          <a:cs typeface="Times New Roman" panose="02020603050405020304" pitchFamily="18" charset="0"/>
                        </a:rPr>
                        <a:t>Vegetation</a:t>
                      </a:r>
                      <a:endParaRPr lang="en-GB" sz="900"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dirty="0" smtClean="0">
                          <a:solidFill>
                            <a:schemeClr val="tx1"/>
                          </a:solidFill>
                          <a:effectLst/>
                          <a:latin typeface="+mn-lt"/>
                          <a:ea typeface="Times New Roman" panose="02020603050405020304" pitchFamily="18" charset="0"/>
                          <a:cs typeface="Times New Roman" panose="02020603050405020304" pitchFamily="18" charset="0"/>
                        </a:rPr>
                        <a:t>Maintain</a:t>
                      </a:r>
                      <a:r>
                        <a:rPr lang="en-ZA" sz="900" baseline="0" dirty="0" smtClean="0">
                          <a:solidFill>
                            <a:schemeClr val="tx1"/>
                          </a:solidFill>
                          <a:effectLst/>
                          <a:latin typeface="+mn-lt"/>
                          <a:ea typeface="Times New Roman" panose="02020603050405020304" pitchFamily="18" charset="0"/>
                          <a:cs typeface="Times New Roman" panose="02020603050405020304" pitchFamily="18" charset="0"/>
                        </a:rPr>
                        <a:t> habitat integrity and vegetation community structure</a:t>
                      </a:r>
                      <a:r>
                        <a:rPr lang="en-ZA" sz="900" baseline="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Wetland vegetation score from the vegetation module of WET-Health (Level 2).</a:t>
                      </a:r>
                      <a:endParaRPr lang="en-GB" sz="9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b="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WET-Health vegetation value of  C to be maintained.</a:t>
                      </a:r>
                      <a:r>
                        <a:rPr lang="en-ZA" sz="850" b="0" baseline="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ZA" sz="850" b="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Repeat </a:t>
                      </a:r>
                      <a:r>
                        <a:rPr lang="en-ZA" sz="85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every three years and assess and report with a view to assess if there have been any changes in the state of the system.</a:t>
                      </a:r>
                      <a:endParaRPr lang="en-GB" sz="9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40000"/>
            <a:ext cx="5481035" cy="3859754"/>
          </a:xfrm>
          <a:prstGeom prst="rect">
            <a:avLst/>
          </a:prstGeom>
        </p:spPr>
      </p:pic>
      <p:sp>
        <p:nvSpPr>
          <p:cNvPr id="7" name="Rectangle 6"/>
          <p:cNvSpPr/>
          <p:nvPr/>
        </p:nvSpPr>
        <p:spPr>
          <a:xfrm>
            <a:off x="347472" y="1983621"/>
            <a:ext cx="987552" cy="759580"/>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8" name="Table 7"/>
          <p:cNvGraphicFramePr>
            <a:graphicFrameLocks noGrp="1"/>
          </p:cNvGraphicFramePr>
          <p:nvPr>
            <p:extLst>
              <p:ext uri="{D42A27DB-BD31-4B8C-83A1-F6EECF244321}">
                <p14:modId xmlns:p14="http://schemas.microsoft.com/office/powerpoint/2010/main" val="646466697"/>
              </p:ext>
            </p:extLst>
          </p:nvPr>
        </p:nvGraphicFramePr>
        <p:xfrm>
          <a:off x="5611513" y="1184339"/>
          <a:ext cx="3096476" cy="586994"/>
        </p:xfrm>
        <a:graphic>
          <a:graphicData uri="http://schemas.openxmlformats.org/drawingml/2006/table">
            <a:tbl>
              <a:tblPr firstRow="1" firstCol="1" bandRow="1">
                <a:tableStyleId>{5C22544A-7EE6-4342-B048-85BDC9FD1C3A}</a:tableStyleId>
              </a:tblPr>
              <a:tblGrid>
                <a:gridCol w="2123477"/>
                <a:gridCol w="972999"/>
              </a:tblGrid>
              <a:tr h="435676">
                <a:tc>
                  <a:txBody>
                    <a:bodyPr/>
                    <a:lstStyle/>
                    <a:p>
                      <a:pPr marL="0" marR="0" algn="ctr">
                        <a:lnSpc>
                          <a:spcPct val="107000"/>
                        </a:lnSpc>
                        <a:spcBef>
                          <a:spcPts val="0"/>
                        </a:spcBef>
                        <a:spcAft>
                          <a:spcPts val="0"/>
                        </a:spcAft>
                      </a:pPr>
                      <a:r>
                        <a:rPr lang="en-GB" sz="1800" dirty="0">
                          <a:effectLst/>
                        </a:rPr>
                        <a:t>IUA</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dirty="0">
                          <a:effectLst/>
                        </a:rPr>
                        <a:t>Spatially targeted</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083320138"/>
              </p:ext>
            </p:extLst>
          </p:nvPr>
        </p:nvGraphicFramePr>
        <p:xfrm>
          <a:off x="5611513" y="1755145"/>
          <a:ext cx="3096476" cy="586994"/>
        </p:xfrm>
        <a:graphic>
          <a:graphicData uri="http://schemas.openxmlformats.org/drawingml/2006/table">
            <a:tbl>
              <a:tblPr firstRow="1" firstCol="1" bandRow="1">
                <a:tableStyleId>{5C22544A-7EE6-4342-B048-85BDC9FD1C3A}</a:tableStyleId>
              </a:tblPr>
              <a:tblGrid>
                <a:gridCol w="2123477"/>
                <a:gridCol w="972999"/>
              </a:tblGrid>
              <a:tr h="406213">
                <a:tc>
                  <a:txBody>
                    <a:bodyPr/>
                    <a:lstStyle/>
                    <a:p>
                      <a:pPr marL="0" marR="0" algn="r">
                        <a:lnSpc>
                          <a:spcPct val="107000"/>
                        </a:lnSpc>
                        <a:spcBef>
                          <a:spcPts val="0"/>
                        </a:spcBef>
                        <a:spcAft>
                          <a:spcPts val="0"/>
                        </a:spcAft>
                      </a:pPr>
                      <a:r>
                        <a:rPr lang="en-GB" sz="1800" dirty="0">
                          <a:effectLst/>
                        </a:rPr>
                        <a:t>A2 </a:t>
                      </a:r>
                      <a:r>
                        <a:rPr lang="en-GB" sz="1800" dirty="0" err="1" smtClean="0">
                          <a:effectLst/>
                        </a:rPr>
                        <a:t>Breede</a:t>
                      </a:r>
                      <a:r>
                        <a:rPr lang="en-GB" sz="1800" dirty="0" smtClean="0">
                          <a:effectLst/>
                        </a:rPr>
                        <a:t> Working Tributaries</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dirty="0">
                          <a:effectLst/>
                        </a:rPr>
                        <a:t>III</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000"/>
                    </a:solidFill>
                  </a:tcPr>
                </a:tc>
              </a:tr>
            </a:tbl>
          </a:graphicData>
        </a:graphic>
      </p:graphicFrame>
      <p:sp>
        <p:nvSpPr>
          <p:cNvPr id="10" name="TextBox 9"/>
          <p:cNvSpPr txBox="1"/>
          <p:nvPr/>
        </p:nvSpPr>
        <p:spPr>
          <a:xfrm>
            <a:off x="5611513" y="2642616"/>
            <a:ext cx="3010761" cy="461665"/>
          </a:xfrm>
          <a:prstGeom prst="rect">
            <a:avLst/>
          </a:prstGeom>
          <a:noFill/>
        </p:spPr>
        <p:txBody>
          <a:bodyPr wrap="none" rtlCol="0">
            <a:spAutoFit/>
          </a:bodyPr>
          <a:lstStyle/>
          <a:p>
            <a:r>
              <a:rPr lang="en-ZA" dirty="0" smtClean="0"/>
              <a:t>Reserve: </a:t>
            </a:r>
            <a:r>
              <a:rPr lang="en-ZA" dirty="0" err="1" smtClean="0"/>
              <a:t>Papenkuils</a:t>
            </a:r>
            <a:endParaRPr lang="en-ZA" dirty="0" smtClean="0"/>
          </a:p>
        </p:txBody>
      </p:sp>
    </p:spTree>
    <p:extLst>
      <p:ext uri="{BB962C8B-B14F-4D97-AF65-F5344CB8AC3E}">
        <p14:creationId xmlns:p14="http://schemas.microsoft.com/office/powerpoint/2010/main" val="2862074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475488"/>
            <a:ext cx="4566828" cy="6382512"/>
          </a:xfrm>
          <a:prstGeom prst="rect">
            <a:avLst/>
          </a:prstGeom>
        </p:spPr>
      </p:pic>
      <p:pic>
        <p:nvPicPr>
          <p:cNvPr id="5" name="Picture 4"/>
          <p:cNvPicPr>
            <a:picLocks noChangeAspect="1"/>
          </p:cNvPicPr>
          <p:nvPr/>
        </p:nvPicPr>
        <p:blipFill>
          <a:blip r:embed="rId3"/>
          <a:stretch>
            <a:fillRect/>
          </a:stretch>
        </p:blipFill>
        <p:spPr>
          <a:xfrm>
            <a:off x="4306824" y="520742"/>
            <a:ext cx="4852186" cy="6337257"/>
          </a:xfrm>
          <a:prstGeom prst="rect">
            <a:avLst/>
          </a:prstGeom>
        </p:spPr>
      </p:pic>
      <p:sp>
        <p:nvSpPr>
          <p:cNvPr id="6" name="Rectangle 5"/>
          <p:cNvSpPr/>
          <p:nvPr/>
        </p:nvSpPr>
        <p:spPr>
          <a:xfrm>
            <a:off x="0" y="4398264"/>
            <a:ext cx="8873651" cy="74066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837916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84048"/>
            <a:ext cx="9154898" cy="6473952"/>
          </a:xfrm>
        </p:spPr>
      </p:pic>
      <p:graphicFrame>
        <p:nvGraphicFramePr>
          <p:cNvPr id="8" name="Table 7"/>
          <p:cNvGraphicFramePr>
            <a:graphicFrameLocks noGrp="1"/>
          </p:cNvGraphicFramePr>
          <p:nvPr>
            <p:extLst>
              <p:ext uri="{D42A27DB-BD31-4B8C-83A1-F6EECF244321}">
                <p14:modId xmlns:p14="http://schemas.microsoft.com/office/powerpoint/2010/main" val="3805269911"/>
              </p:ext>
            </p:extLst>
          </p:nvPr>
        </p:nvGraphicFramePr>
        <p:xfrm>
          <a:off x="2028825" y="182001"/>
          <a:ext cx="4885182" cy="758190"/>
        </p:xfrm>
        <a:graphic>
          <a:graphicData uri="http://schemas.openxmlformats.org/drawingml/2006/table">
            <a:tbl>
              <a:tblPr firstRow="1" firstCol="1" bandRow="1">
                <a:tableStyleId>{5C22544A-7EE6-4342-B048-85BDC9FD1C3A}</a:tableStyleId>
              </a:tblPr>
              <a:tblGrid>
                <a:gridCol w="285750"/>
                <a:gridCol w="603504"/>
                <a:gridCol w="2660262"/>
                <a:gridCol w="280087"/>
                <a:gridCol w="525227"/>
                <a:gridCol w="530352"/>
              </a:tblGrid>
              <a:tr h="84674">
                <a:tc>
                  <a:txBody>
                    <a:bodyPr/>
                    <a:lstStyle/>
                    <a:p>
                      <a:pPr marL="0" marR="0">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IUA</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NB</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Supply</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Demand</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0991">
                <a:tc>
                  <a:txBody>
                    <a:bodyPr/>
                    <a:lstStyle/>
                    <a:p>
                      <a:pPr marL="0" marR="0">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A3</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900" dirty="0" smtClean="0">
                          <a:effectLst/>
                        </a:rPr>
                        <a:t>WR3 Southern Coastal</a:t>
                      </a:r>
                      <a:endParaRPr lang="en-GB" sz="9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900" dirty="0" smtClean="0">
                          <a:solidFill>
                            <a:schemeClr val="tx1"/>
                          </a:solidFill>
                          <a:effectLst/>
                        </a:rPr>
                        <a:t>East Coast Shale </a:t>
                      </a:r>
                      <a:r>
                        <a:rPr lang="en-ZA" sz="900" dirty="0" err="1" smtClean="0">
                          <a:solidFill>
                            <a:schemeClr val="tx1"/>
                          </a:solidFill>
                          <a:effectLst/>
                        </a:rPr>
                        <a:t>Renosterveld</a:t>
                      </a:r>
                      <a:r>
                        <a:rPr lang="en-ZA" sz="900" dirty="0" smtClean="0">
                          <a:solidFill>
                            <a:schemeClr val="tx1"/>
                          </a:solidFill>
                          <a:effectLst/>
                        </a:rPr>
                        <a:t> Floodplain (</a:t>
                      </a:r>
                      <a:r>
                        <a:rPr lang="en-ZA" sz="900" dirty="0" err="1" smtClean="0">
                          <a:solidFill>
                            <a:schemeClr val="tx1"/>
                          </a:solidFill>
                          <a:effectLst/>
                        </a:rPr>
                        <a:t>Breede</a:t>
                      </a:r>
                      <a:r>
                        <a:rPr lang="en-ZA" sz="900" dirty="0" smtClean="0">
                          <a:solidFill>
                            <a:schemeClr val="tx1"/>
                          </a:solidFill>
                          <a:effectLst/>
                        </a:rPr>
                        <a:t>)</a:t>
                      </a:r>
                      <a:endParaRPr lang="en-GB"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14" name="Straight Arrow Connector 13"/>
          <p:cNvCxnSpPr>
            <a:stCxn id="8" idx="2"/>
          </p:cNvCxnSpPr>
          <p:nvPr/>
        </p:nvCxnSpPr>
        <p:spPr>
          <a:xfrm>
            <a:off x="4471416" y="940191"/>
            <a:ext cx="128016" cy="22144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4105656" y="2955898"/>
            <a:ext cx="1152144" cy="1040030"/>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36305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A3: Middle </a:t>
            </a:r>
            <a:r>
              <a:rPr lang="en-ZA" dirty="0" err="1" smtClean="0"/>
              <a:t>Breede</a:t>
            </a:r>
            <a:r>
              <a:rPr lang="en-ZA" dirty="0" smtClean="0"/>
              <a:t> </a:t>
            </a:r>
            <a:r>
              <a:rPr lang="en-ZA" dirty="0" err="1" smtClean="0"/>
              <a:t>Renosterveld</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3972230571"/>
              </p:ext>
            </p:extLst>
          </p:nvPr>
        </p:nvGraphicFramePr>
        <p:xfrm>
          <a:off x="246888" y="4399755"/>
          <a:ext cx="8778241" cy="2276029"/>
        </p:xfrm>
        <a:graphic>
          <a:graphicData uri="http://schemas.openxmlformats.org/drawingml/2006/table">
            <a:tbl>
              <a:tblPr firstRow="1" firstCol="1" bandRow="1">
                <a:tableStyleId>{5C22544A-7EE6-4342-B048-85BDC9FD1C3A}</a:tableStyleId>
              </a:tblPr>
              <a:tblGrid>
                <a:gridCol w="864955"/>
                <a:gridCol w="1377520"/>
                <a:gridCol w="400442"/>
                <a:gridCol w="512566"/>
                <a:gridCol w="352389"/>
                <a:gridCol w="336371"/>
                <a:gridCol w="352389"/>
                <a:gridCol w="336371"/>
                <a:gridCol w="704778"/>
                <a:gridCol w="929025"/>
                <a:gridCol w="736813"/>
                <a:gridCol w="544601"/>
                <a:gridCol w="1330021"/>
              </a:tblGrid>
              <a:tr h="144018">
                <a:tc rowSpan="4">
                  <a:txBody>
                    <a:bodyPr/>
                    <a:lstStyle/>
                    <a:p>
                      <a:pPr marL="0" marR="0" algn="ctr">
                        <a:lnSpc>
                          <a:spcPct val="105000"/>
                        </a:lnSpc>
                        <a:spcBef>
                          <a:spcPts val="300"/>
                        </a:spcBef>
                        <a:spcAft>
                          <a:spcPts val="0"/>
                        </a:spcAft>
                      </a:pPr>
                      <a:r>
                        <a:rPr lang="en-ZA" sz="900" dirty="0">
                          <a:effectLst/>
                        </a:rPr>
                        <a:t>Wetland Region</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4">
                  <a:txBody>
                    <a:bodyPr/>
                    <a:lstStyle/>
                    <a:p>
                      <a:pPr marL="0" marR="0" algn="ctr">
                        <a:lnSpc>
                          <a:spcPct val="105000"/>
                        </a:lnSpc>
                        <a:spcBef>
                          <a:spcPts val="300"/>
                        </a:spcBef>
                        <a:spcAft>
                          <a:spcPts val="0"/>
                        </a:spcAft>
                      </a:pPr>
                      <a:r>
                        <a:rPr lang="en-ZA" sz="900">
                          <a:effectLst/>
                        </a:rPr>
                        <a:t>Wetland Resource Unit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gridSpan="3">
                  <a:txBody>
                    <a:bodyPr/>
                    <a:lstStyle/>
                    <a:p>
                      <a:pPr marL="0" marR="0" algn="ctr">
                        <a:lnSpc>
                          <a:spcPct val="105000"/>
                        </a:lnSpc>
                        <a:spcBef>
                          <a:spcPts val="300"/>
                        </a:spcBef>
                        <a:spcAft>
                          <a:spcPts val="0"/>
                        </a:spcAft>
                      </a:pPr>
                      <a:r>
                        <a:rPr lang="en-ZA" sz="900">
                          <a:effectLst/>
                        </a:rPr>
                        <a:t>Priority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hMerge="1">
                  <a:txBody>
                    <a:bodyPr/>
                    <a:lstStyle/>
                    <a:p>
                      <a:endParaRPr lang="en-GB"/>
                    </a:p>
                  </a:txBody>
                  <a:tcPr/>
                </a:tc>
                <a:tc hMerge="1">
                  <a:txBody>
                    <a:bodyPr/>
                    <a:lstStyle/>
                    <a:p>
                      <a:endParaRPr lang="en-GB"/>
                    </a:p>
                  </a:txBody>
                  <a:tcPr/>
                </a:tc>
                <a:tc rowSpan="4">
                  <a:txBody>
                    <a:bodyPr/>
                    <a:lstStyle/>
                    <a:p>
                      <a:pPr marL="0" marR="0" algn="ctr">
                        <a:lnSpc>
                          <a:spcPct val="105000"/>
                        </a:lnSpc>
                        <a:spcBef>
                          <a:spcPts val="300"/>
                        </a:spcBef>
                        <a:spcAft>
                          <a:spcPts val="0"/>
                        </a:spcAft>
                      </a:pPr>
                      <a:r>
                        <a:rPr lang="en-ZA" sz="900" dirty="0">
                          <a:effectLst/>
                        </a:rPr>
                        <a:t>PES</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4">
                  <a:txBody>
                    <a:bodyPr/>
                    <a:lstStyle/>
                    <a:p>
                      <a:pPr marL="0" marR="0" algn="ctr">
                        <a:lnSpc>
                          <a:spcPct val="105000"/>
                        </a:lnSpc>
                        <a:spcBef>
                          <a:spcPts val="300"/>
                        </a:spcBef>
                        <a:spcAft>
                          <a:spcPts val="0"/>
                        </a:spcAft>
                      </a:pPr>
                      <a:r>
                        <a:rPr lang="en-ZA" sz="900">
                          <a:effectLst/>
                        </a:rPr>
                        <a:t>EIS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4">
                  <a:txBody>
                    <a:bodyPr/>
                    <a:lstStyle/>
                    <a:p>
                      <a:pPr marL="0" marR="0" algn="ctr">
                        <a:lnSpc>
                          <a:spcPct val="105000"/>
                        </a:lnSpc>
                        <a:spcBef>
                          <a:spcPts val="300"/>
                        </a:spcBef>
                        <a:spcAft>
                          <a:spcPts val="0"/>
                        </a:spcAft>
                      </a:pPr>
                      <a:r>
                        <a:rPr lang="en-ZA" sz="900">
                          <a:effectLst/>
                        </a:rPr>
                        <a:t>REC</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gridSpan="2">
                  <a:txBody>
                    <a:bodyPr/>
                    <a:lstStyle/>
                    <a:p>
                      <a:pPr marL="0" marR="0" algn="ctr">
                        <a:lnSpc>
                          <a:spcPct val="105000"/>
                        </a:lnSpc>
                        <a:spcBef>
                          <a:spcPts val="300"/>
                        </a:spcBef>
                        <a:spcAft>
                          <a:spcPts val="0"/>
                        </a:spcAft>
                      </a:pPr>
                      <a:r>
                        <a:rPr lang="en-ZA" sz="900">
                          <a:effectLst/>
                        </a:rPr>
                        <a:t>Quantity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gridSpan="2">
                  <a:txBody>
                    <a:bodyPr/>
                    <a:lstStyle/>
                    <a:p>
                      <a:pPr marL="0" marR="0" algn="ctr">
                        <a:lnSpc>
                          <a:spcPct val="105000"/>
                        </a:lnSpc>
                        <a:spcBef>
                          <a:spcPts val="300"/>
                        </a:spcBef>
                        <a:spcAft>
                          <a:spcPts val="0"/>
                        </a:spcAft>
                      </a:pPr>
                      <a:r>
                        <a:rPr lang="en-ZA" sz="900" dirty="0">
                          <a:effectLst/>
                        </a:rPr>
                        <a:t>Habitat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4">
                  <a:txBody>
                    <a:bodyPr/>
                    <a:lstStyle/>
                    <a:p>
                      <a:pPr marL="0" marR="0" algn="ctr">
                        <a:lnSpc>
                          <a:spcPct val="105000"/>
                        </a:lnSpc>
                        <a:spcBef>
                          <a:spcPts val="300"/>
                        </a:spcBef>
                        <a:spcAft>
                          <a:spcPts val="0"/>
                        </a:spcAft>
                      </a:pPr>
                      <a:r>
                        <a:rPr lang="en-ZA" sz="900" dirty="0">
                          <a:effectLst/>
                        </a:rPr>
                        <a:t>Indicators selected</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559678">
                <a:tc vMerge="1">
                  <a:txBody>
                    <a:bodyPr/>
                    <a:lstStyle/>
                    <a:p>
                      <a:endParaRPr lang="en-GB"/>
                    </a:p>
                  </a:txBody>
                  <a:tcPr/>
                </a:tc>
                <a:tc vMerge="1">
                  <a:txBody>
                    <a:bodyPr/>
                    <a:lstStyle/>
                    <a:p>
                      <a:endParaRPr lang="en-GB"/>
                    </a:p>
                  </a:txBody>
                  <a:tcPr/>
                </a:tc>
                <a:tc rowSpan="3">
                  <a:txBody>
                    <a:bodyPr/>
                    <a:lstStyle/>
                    <a:p>
                      <a:pPr marL="0" marR="0">
                        <a:lnSpc>
                          <a:spcPct val="105000"/>
                        </a:lnSpc>
                        <a:spcBef>
                          <a:spcPts val="300"/>
                        </a:spcBef>
                        <a:spcAft>
                          <a:spcPts val="0"/>
                        </a:spcAft>
                      </a:pPr>
                      <a:r>
                        <a:rPr lang="en-ZA" sz="900">
                          <a:effectLst/>
                        </a:rPr>
                        <a:t>Ecological Importance</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gridSpan="2">
                  <a:txBody>
                    <a:bodyPr/>
                    <a:lstStyle/>
                    <a:p>
                      <a:pPr marL="0" marR="0">
                        <a:lnSpc>
                          <a:spcPct val="105000"/>
                        </a:lnSpc>
                        <a:spcBef>
                          <a:spcPts val="300"/>
                        </a:spcBef>
                        <a:spcAft>
                          <a:spcPts val="0"/>
                        </a:spcAft>
                      </a:pPr>
                      <a:r>
                        <a:rPr lang="en-ZA" sz="900" dirty="0">
                          <a:effectLst/>
                        </a:rPr>
                        <a:t>Provision of ecosystem services</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h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tr>
              <a:tr h="138094">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rowSpan="2">
                  <a:txBody>
                    <a:bodyPr/>
                    <a:lstStyle/>
                    <a:p>
                      <a:pPr marL="71755" marR="71755">
                        <a:lnSpc>
                          <a:spcPct val="105000"/>
                        </a:lnSpc>
                        <a:spcBef>
                          <a:spcPts val="300"/>
                        </a:spcBef>
                        <a:spcAft>
                          <a:spcPts val="0"/>
                        </a:spcAft>
                      </a:pPr>
                      <a:r>
                        <a:rPr lang="en-ZA" sz="900">
                          <a:effectLst/>
                        </a:rPr>
                        <a:t>Water inputs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Water distribution &amp; retention patterns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Geomorphology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Wetland vegetation</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vMerge="1">
                  <a:txBody>
                    <a:bodyPr/>
                    <a:lstStyle/>
                    <a:p>
                      <a:endParaRPr lang="en-GB"/>
                    </a:p>
                  </a:txBody>
                  <a:tcPr/>
                </a:tc>
              </a:tr>
              <a:tr h="570131">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a:lnSpc>
                          <a:spcPct val="105000"/>
                        </a:lnSpc>
                        <a:spcBef>
                          <a:spcPts val="300"/>
                        </a:spcBef>
                        <a:spcAft>
                          <a:spcPts val="0"/>
                        </a:spcAft>
                      </a:pPr>
                      <a:r>
                        <a:rPr lang="en-ZA" sz="900" dirty="0">
                          <a:effectLst/>
                        </a:rPr>
                        <a:t>Supply</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a:txBody>
                    <a:bodyPr/>
                    <a:lstStyle/>
                    <a:p>
                      <a:pPr marL="0" marR="0">
                        <a:lnSpc>
                          <a:spcPct val="105000"/>
                        </a:lnSpc>
                        <a:spcBef>
                          <a:spcPts val="300"/>
                        </a:spcBef>
                        <a:spcAft>
                          <a:spcPts val="0"/>
                        </a:spcAft>
                      </a:pPr>
                      <a:r>
                        <a:rPr lang="en-ZA" sz="900" dirty="0">
                          <a:effectLst/>
                        </a:rPr>
                        <a:t>Demand</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r>
              <a:tr h="864108">
                <a:tc>
                  <a:txBody>
                    <a:bodyPr/>
                    <a:lstStyle/>
                    <a:p>
                      <a:pPr marL="0" marR="0" algn="ctr">
                        <a:lnSpc>
                          <a:spcPct val="105000"/>
                        </a:lnSpc>
                        <a:spcBef>
                          <a:spcPts val="300"/>
                        </a:spcBef>
                        <a:spcAft>
                          <a:spcPts val="0"/>
                        </a:spcAft>
                      </a:pPr>
                      <a:r>
                        <a:rPr lang="en-GB" sz="900" dirty="0" smtClean="0">
                          <a:effectLst/>
                          <a:latin typeface="Arial" panose="020B0604020202020204" pitchFamily="34" charset="0"/>
                          <a:ea typeface="Times New Roman" panose="02020603050405020304" pitchFamily="18" charset="0"/>
                          <a:cs typeface="Times New Roman" panose="02020603050405020304" pitchFamily="18" charset="0"/>
                        </a:rPr>
                        <a:t>WR8 Southern Folded</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US" sz="900" dirty="0" smtClean="0">
                          <a:effectLst/>
                          <a:latin typeface="Arial" panose="020B0604020202020204" pitchFamily="34" charset="0"/>
                          <a:ea typeface="Times New Roman" panose="02020603050405020304" pitchFamily="18" charset="0"/>
                          <a:cs typeface="Times New Roman" panose="02020603050405020304" pitchFamily="18" charset="0"/>
                        </a:rPr>
                        <a:t>East Coast Shale </a:t>
                      </a:r>
                      <a:r>
                        <a:rPr lang="en-US" sz="900" dirty="0" err="1" smtClean="0">
                          <a:effectLst/>
                          <a:latin typeface="Arial" panose="020B0604020202020204" pitchFamily="34" charset="0"/>
                          <a:ea typeface="Times New Roman" panose="02020603050405020304" pitchFamily="18" charset="0"/>
                          <a:cs typeface="Times New Roman" panose="02020603050405020304" pitchFamily="18" charset="0"/>
                        </a:rPr>
                        <a:t>Renosterveld</a:t>
                      </a:r>
                      <a:r>
                        <a:rPr lang="en-US" sz="900" dirty="0" smtClean="0">
                          <a:effectLst/>
                          <a:latin typeface="Arial" panose="020B0604020202020204" pitchFamily="34" charset="0"/>
                          <a:ea typeface="Times New Roman" panose="02020603050405020304" pitchFamily="18" charset="0"/>
                          <a:cs typeface="Times New Roman" panose="02020603050405020304" pitchFamily="18" charset="0"/>
                        </a:rPr>
                        <a:t> Floodplain (</a:t>
                      </a:r>
                      <a:r>
                        <a:rPr lang="en-US" sz="900" dirty="0" err="1" smtClean="0">
                          <a:effectLst/>
                          <a:latin typeface="Arial" panose="020B0604020202020204" pitchFamily="34" charset="0"/>
                          <a:ea typeface="Times New Roman" panose="02020603050405020304" pitchFamily="18" charset="0"/>
                          <a:cs typeface="Times New Roman" panose="02020603050405020304" pitchFamily="18" charset="0"/>
                        </a:rPr>
                        <a:t>Breede</a:t>
                      </a:r>
                      <a:r>
                        <a:rPr lang="en-US" sz="900" dirty="0" smtClean="0">
                          <a:effectLst/>
                          <a:latin typeface="Arial" panose="020B0604020202020204" pitchFamily="34" charset="0"/>
                          <a:ea typeface="Times New Roman" panose="02020603050405020304" pitchFamily="18" charset="0"/>
                          <a:cs typeface="Times New Roman" panose="02020603050405020304" pitchFamily="18" charset="0"/>
                        </a:rPr>
                        <a: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algn="l" fontAlgn="ctr"/>
                      <a:r>
                        <a:rPr lang="en-GB" sz="900" b="0" i="0" u="none" strike="noStrike" dirty="0">
                          <a:solidFill>
                            <a:srgbClr val="0070C0"/>
                          </a:solidFill>
                          <a:effectLst/>
                          <a:latin typeface="Arial" panose="020B0604020202020204" pitchFamily="34" charset="0"/>
                        </a:rPr>
                        <a:t>x</a:t>
                      </a:r>
                    </a:p>
                  </a:txBody>
                  <a:tcPr marL="0" marR="0" marT="0" marB="0" anchor="ctr"/>
                </a:tc>
                <a:tc>
                  <a:txBody>
                    <a:bodyPr/>
                    <a:lstStyle/>
                    <a:p>
                      <a:pPr algn="l" fontAlgn="ctr"/>
                      <a:r>
                        <a:rPr lang="en-GB" sz="900" b="0" i="0" u="none" strike="noStrike" dirty="0">
                          <a:solidFill>
                            <a:srgbClr val="0070C0"/>
                          </a:solidFill>
                          <a:effectLst/>
                          <a:latin typeface="Arial" panose="020B0604020202020204" pitchFamily="34" charset="0"/>
                        </a:rPr>
                        <a:t>x</a:t>
                      </a:r>
                    </a:p>
                  </a:txBody>
                  <a:tcPr marL="0" marR="0" marT="0" marB="0" anchor="ctr"/>
                </a:tc>
                <a:tc>
                  <a:txBody>
                    <a:bodyPr/>
                    <a:lstStyle/>
                    <a:p>
                      <a:pPr algn="l" fontAlgn="ctr"/>
                      <a:r>
                        <a:rPr lang="en-GB" sz="900" b="0" i="0" u="none" strike="noStrike" dirty="0">
                          <a:solidFill>
                            <a:srgbClr val="0070C0"/>
                          </a:solidFill>
                          <a:effectLst/>
                          <a:latin typeface="Arial" panose="020B0604020202020204" pitchFamily="34" charset="0"/>
                        </a:rPr>
                        <a:t>x</a:t>
                      </a:r>
                    </a:p>
                  </a:txBody>
                  <a:tcPr marL="0" marR="0" marT="0" marB="0" anchor="ctr"/>
                </a:tc>
                <a:tc>
                  <a:txBody>
                    <a:bodyPr/>
                    <a:lstStyle/>
                    <a:p>
                      <a:pPr algn="l" fontAlgn="ctr"/>
                      <a:r>
                        <a:rPr lang="en-GB" sz="900" b="0" i="0" u="none" strike="noStrike" dirty="0">
                          <a:solidFill>
                            <a:srgbClr val="000000"/>
                          </a:solidFill>
                          <a:effectLst/>
                          <a:latin typeface="Arial" panose="020B0604020202020204" pitchFamily="34" charset="0"/>
                        </a:rPr>
                        <a:t>C</a:t>
                      </a:r>
                    </a:p>
                  </a:txBody>
                  <a:tcPr marL="0" marR="0" marT="0" marB="0" anchor="ctr"/>
                </a:tc>
                <a:tc>
                  <a:txBody>
                    <a:bodyPr/>
                    <a:lstStyle/>
                    <a:p>
                      <a:pPr algn="l" fontAlgn="ctr"/>
                      <a:r>
                        <a:rPr lang="en-GB" sz="900" b="0" i="0" u="none" strike="noStrike" dirty="0">
                          <a:solidFill>
                            <a:srgbClr val="000000"/>
                          </a:solidFill>
                          <a:effectLst/>
                          <a:latin typeface="Arial" panose="020B0604020202020204" pitchFamily="34" charset="0"/>
                        </a:rPr>
                        <a:t>-</a:t>
                      </a:r>
                    </a:p>
                  </a:txBody>
                  <a:tcPr marL="0" marR="0" marT="0" marB="0" anchor="ctr"/>
                </a:tc>
                <a:tc>
                  <a:txBody>
                    <a:bodyPr/>
                    <a:lstStyle/>
                    <a:p>
                      <a:pPr algn="ctr" fontAlgn="ctr"/>
                      <a:r>
                        <a:rPr lang="en-GB" sz="900" b="0" i="0" u="none" strike="noStrike" dirty="0">
                          <a:solidFill>
                            <a:srgbClr val="000000"/>
                          </a:solidFill>
                          <a:effectLst/>
                          <a:latin typeface="Arial" panose="020B0604020202020204" pitchFamily="34" charset="0"/>
                        </a:rPr>
                        <a:t>C</a:t>
                      </a:r>
                    </a:p>
                  </a:txBody>
                  <a:tcPr marL="0" marR="0" marT="0" marB="0" anchor="ctr"/>
                </a:tc>
                <a:tc>
                  <a:txBody>
                    <a:bodyPr/>
                    <a:lstStyle/>
                    <a:p>
                      <a:pPr marL="71755" marR="71755">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71755" marR="71755">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71755" marR="71755">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71755" marR="71755">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900" dirty="0" smtClean="0">
                          <a:effectLst/>
                        </a:rPr>
                        <a:t>Water distribution and retention patterns a</a:t>
                      </a:r>
                      <a:r>
                        <a:rPr lang="en-ZA" sz="900" baseline="0" dirty="0" smtClean="0">
                          <a:effectLst/>
                        </a:rPr>
                        <a:t>nd wetland vegetation.</a:t>
                      </a:r>
                      <a:endParaRPr lang="en-GB" sz="900" dirty="0" smtClean="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bl>
          </a:graphicData>
        </a:graphic>
      </p:graphicFrame>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540001"/>
            <a:ext cx="5481034" cy="3859754"/>
          </a:xfrm>
        </p:spPr>
      </p:pic>
      <p:sp>
        <p:nvSpPr>
          <p:cNvPr id="8" name="Rectangle 7"/>
          <p:cNvSpPr/>
          <p:nvPr/>
        </p:nvSpPr>
        <p:spPr>
          <a:xfrm>
            <a:off x="2948940" y="2291137"/>
            <a:ext cx="1421892" cy="1054246"/>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1" name="Table 10"/>
          <p:cNvGraphicFramePr>
            <a:graphicFrameLocks noGrp="1"/>
          </p:cNvGraphicFramePr>
          <p:nvPr>
            <p:extLst>
              <p:ext uri="{D42A27DB-BD31-4B8C-83A1-F6EECF244321}">
                <p14:modId xmlns:p14="http://schemas.microsoft.com/office/powerpoint/2010/main" val="692147665"/>
              </p:ext>
            </p:extLst>
          </p:nvPr>
        </p:nvGraphicFramePr>
        <p:xfrm>
          <a:off x="5312661" y="840489"/>
          <a:ext cx="3712469" cy="2227452"/>
        </p:xfrm>
        <a:graphic>
          <a:graphicData uri="http://schemas.openxmlformats.org/drawingml/2006/table">
            <a:tbl>
              <a:tblPr firstRow="1" firstCol="1" bandRow="1">
                <a:tableStyleId>{5C22544A-7EE6-4342-B048-85BDC9FD1C3A}</a:tableStyleId>
              </a:tblPr>
              <a:tblGrid>
                <a:gridCol w="221110"/>
                <a:gridCol w="221110"/>
                <a:gridCol w="245987"/>
                <a:gridCol w="243225"/>
                <a:gridCol w="196237"/>
                <a:gridCol w="197620"/>
                <a:gridCol w="245987"/>
                <a:gridCol w="342724"/>
                <a:gridCol w="341342"/>
                <a:gridCol w="342724"/>
                <a:gridCol w="342724"/>
                <a:gridCol w="295739"/>
                <a:gridCol w="244605"/>
                <a:gridCol w="157542"/>
                <a:gridCol w="73793"/>
              </a:tblGrid>
              <a:tr h="133286">
                <a:tc gridSpan="8">
                  <a:txBody>
                    <a:bodyPr/>
                    <a:lstStyle/>
                    <a:p>
                      <a:pPr marL="0" marR="0" algn="l">
                        <a:lnSpc>
                          <a:spcPct val="115000"/>
                        </a:lnSpc>
                        <a:spcBef>
                          <a:spcPts val="0"/>
                        </a:spcBef>
                        <a:spcAft>
                          <a:spcPts val="0"/>
                        </a:spcAft>
                      </a:pPr>
                      <a:r>
                        <a:rPr lang="en-ZA" sz="800" dirty="0">
                          <a:effectLst/>
                        </a:rPr>
                        <a:t>Regulating and Supporting benefits</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rowSpan="3">
                  <a:txBody>
                    <a:bodyPr/>
                    <a:lstStyle/>
                    <a:p>
                      <a:pPr marL="71755" marR="71755" algn="l">
                        <a:lnSpc>
                          <a:spcPct val="115000"/>
                        </a:lnSpc>
                        <a:spcBef>
                          <a:spcPts val="0"/>
                        </a:spcBef>
                        <a:spcAft>
                          <a:spcPts val="0"/>
                        </a:spcAft>
                      </a:pPr>
                      <a:r>
                        <a:rPr lang="en-ZA" sz="800">
                          <a:effectLst/>
                        </a:rPr>
                        <a:t>Biodiversity maintenance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rowSpan="2" gridSpan="3">
                  <a:txBody>
                    <a:bodyPr/>
                    <a:lstStyle/>
                    <a:p>
                      <a:pPr marL="0" marR="0" algn="l">
                        <a:lnSpc>
                          <a:spcPct val="115000"/>
                        </a:lnSpc>
                        <a:spcBef>
                          <a:spcPts val="0"/>
                        </a:spcBef>
                        <a:spcAft>
                          <a:spcPts val="0"/>
                        </a:spcAft>
                      </a:pPr>
                      <a:r>
                        <a:rPr lang="en-ZA" sz="800">
                          <a:effectLst/>
                        </a:rPr>
                        <a:t>Provision Benefits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rowSpan="2" hMerge="1">
                  <a:txBody>
                    <a:bodyPr/>
                    <a:lstStyle/>
                    <a:p>
                      <a:endParaRPr lang="en-GB"/>
                    </a:p>
                  </a:txBody>
                  <a:tcPr/>
                </a:tc>
                <a:tc rowSpan="2" hMerge="1">
                  <a:txBody>
                    <a:bodyPr/>
                    <a:lstStyle/>
                    <a:p>
                      <a:endParaRPr lang="en-GB"/>
                    </a:p>
                  </a:txBody>
                  <a:tcPr/>
                </a:tc>
                <a:tc rowSpan="2" gridSpan="3">
                  <a:txBody>
                    <a:bodyPr/>
                    <a:lstStyle/>
                    <a:p>
                      <a:pPr marL="0" marR="0" algn="l">
                        <a:lnSpc>
                          <a:spcPct val="115000"/>
                        </a:lnSpc>
                        <a:spcBef>
                          <a:spcPts val="0"/>
                        </a:spcBef>
                        <a:spcAft>
                          <a:spcPts val="0"/>
                        </a:spcAft>
                      </a:pPr>
                      <a:r>
                        <a:rPr lang="en-ZA" sz="800">
                          <a:effectLst/>
                        </a:rPr>
                        <a:t>Cultural Benefits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rowSpan="2" hMerge="1">
                  <a:txBody>
                    <a:bodyPr/>
                    <a:lstStyle/>
                    <a:p>
                      <a:endParaRPr lang="en-GB"/>
                    </a:p>
                  </a:txBody>
                  <a:tcPr/>
                </a:tc>
                <a:tc rowSpan="2" hMerge="1">
                  <a:txBody>
                    <a:bodyPr/>
                    <a:lstStyle/>
                    <a:p>
                      <a:endParaRPr lang="en-GB"/>
                    </a:p>
                  </a:txBody>
                  <a:tcPr/>
                </a:tc>
              </a:tr>
              <a:tr h="266571">
                <a:tc rowSpan="2">
                  <a:txBody>
                    <a:bodyPr/>
                    <a:lstStyle/>
                    <a:p>
                      <a:pPr marL="71755" marR="71755" algn="l">
                        <a:lnSpc>
                          <a:spcPct val="115000"/>
                        </a:lnSpc>
                        <a:spcBef>
                          <a:spcPts val="0"/>
                        </a:spcBef>
                        <a:spcAft>
                          <a:spcPts val="0"/>
                        </a:spcAft>
                      </a:pPr>
                      <a:r>
                        <a:rPr lang="en-ZA" sz="800" b="0" dirty="0">
                          <a:solidFill>
                            <a:sysClr val="windowText" lastClr="000000"/>
                          </a:solidFill>
                          <a:effectLst/>
                        </a:rPr>
                        <a:t>Flood attenuation</a:t>
                      </a:r>
                      <a:endParaRPr lang="en-GB" sz="900" b="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solidFill>
                      <a:schemeClr val="accent1">
                        <a:lumMod val="20000"/>
                        <a:lumOff val="80000"/>
                      </a:schemeClr>
                    </a:solidFill>
                  </a:tcPr>
                </a:tc>
                <a:tc rowSpan="2">
                  <a:txBody>
                    <a:bodyPr/>
                    <a:lstStyle/>
                    <a:p>
                      <a:pPr marL="71755" marR="71755" algn="l">
                        <a:lnSpc>
                          <a:spcPct val="115000"/>
                        </a:lnSpc>
                        <a:spcBef>
                          <a:spcPts val="0"/>
                        </a:spcBef>
                        <a:spcAft>
                          <a:spcPts val="0"/>
                        </a:spcAft>
                      </a:pPr>
                      <a:r>
                        <a:rPr lang="en-ZA" sz="800">
                          <a:effectLst/>
                        </a:rPr>
                        <a:t>Streamflow regulation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gridSpan="5">
                  <a:txBody>
                    <a:bodyPr/>
                    <a:lstStyle/>
                    <a:p>
                      <a:pPr marL="0" marR="0" algn="l">
                        <a:lnSpc>
                          <a:spcPct val="115000"/>
                        </a:lnSpc>
                        <a:spcBef>
                          <a:spcPts val="0"/>
                        </a:spcBef>
                        <a:spcAft>
                          <a:spcPts val="0"/>
                        </a:spcAft>
                      </a:pPr>
                      <a:r>
                        <a:rPr lang="en-ZA" sz="800">
                          <a:effectLst/>
                        </a:rPr>
                        <a:t>Water Quality Enhancement</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marL="0" marR="0" algn="l">
                        <a:lnSpc>
                          <a:spcPct val="115000"/>
                        </a:lnSpc>
                        <a:spcBef>
                          <a:spcPts val="0"/>
                        </a:spcBef>
                        <a:spcAft>
                          <a:spcPts val="0"/>
                        </a:spcAft>
                      </a:pPr>
                      <a:r>
                        <a:rPr lang="en-ZA" sz="800">
                          <a:effectLst/>
                        </a:rPr>
                        <a:t> </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r>
              <a:tr h="1074998">
                <a:tc vMerge="1">
                  <a:txBody>
                    <a:bodyPr/>
                    <a:lstStyle/>
                    <a:p>
                      <a:endParaRPr lang="en-GB"/>
                    </a:p>
                  </a:txBody>
                  <a:tcPr/>
                </a:tc>
                <a:tc vMerge="1">
                  <a:txBody>
                    <a:bodyPr/>
                    <a:lstStyle/>
                    <a:p>
                      <a:endParaRPr lang="en-GB"/>
                    </a:p>
                  </a:txBody>
                  <a:tcPr/>
                </a:tc>
                <a:tc>
                  <a:txBody>
                    <a:bodyPr/>
                    <a:lstStyle/>
                    <a:p>
                      <a:pPr marL="71755" marR="71755" algn="l">
                        <a:lnSpc>
                          <a:spcPct val="115000"/>
                        </a:lnSpc>
                        <a:spcBef>
                          <a:spcPts val="0"/>
                        </a:spcBef>
                        <a:spcAft>
                          <a:spcPts val="0"/>
                        </a:spcAft>
                      </a:pPr>
                      <a:r>
                        <a:rPr lang="en-ZA" sz="800">
                          <a:effectLst/>
                        </a:rPr>
                        <a:t>Sediment trapping</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Phosphate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Nitrate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Toxicant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Erosion control</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Carbon storage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vMerge="1">
                  <a:txBody>
                    <a:bodyPr/>
                    <a:lstStyle/>
                    <a:p>
                      <a:endParaRPr lang="en-GB"/>
                    </a:p>
                  </a:txBody>
                  <a:tcPr/>
                </a:tc>
                <a:tc>
                  <a:txBody>
                    <a:bodyPr/>
                    <a:lstStyle/>
                    <a:p>
                      <a:pPr marL="71755" marR="71755" algn="l">
                        <a:lnSpc>
                          <a:spcPct val="115000"/>
                        </a:lnSpc>
                        <a:spcBef>
                          <a:spcPts val="0"/>
                        </a:spcBef>
                        <a:spcAft>
                          <a:spcPts val="0"/>
                        </a:spcAft>
                      </a:pPr>
                      <a:r>
                        <a:rPr lang="en-ZA" sz="800">
                          <a:effectLst/>
                        </a:rPr>
                        <a:t>Provision of water for human use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Provision of harvestable resources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Provision of cultivated foods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Cultural heritage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Tourism and recreation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Education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r>
              <a:tr h="731830">
                <a:tc>
                  <a:txBody>
                    <a:bodyPr/>
                    <a:lstStyle/>
                    <a:p>
                      <a:pPr marL="0" marR="0" algn="l">
                        <a:lnSpc>
                          <a:spcPct val="115000"/>
                        </a:lnSpc>
                        <a:spcBef>
                          <a:spcPts val="600"/>
                        </a:spcBef>
                        <a:spcAft>
                          <a:spcPts val="0"/>
                        </a:spcAft>
                      </a:pPr>
                      <a:r>
                        <a:rPr lang="en-ZA" sz="1000" b="0" dirty="0" smtClean="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rPr>
                        <a:t>x</a:t>
                      </a:r>
                      <a:endParaRPr lang="en-GB" sz="1000" b="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solidFill>
                  </a:tcPr>
                </a:tc>
                <a:tc>
                  <a:txBody>
                    <a:bodyPr/>
                    <a:lstStyle/>
                    <a:p>
                      <a:pPr marL="0" marR="0" algn="l">
                        <a:lnSpc>
                          <a:spcPct val="115000"/>
                        </a:lnSpc>
                        <a:spcBef>
                          <a:spcPts val="600"/>
                        </a:spcBef>
                        <a:spcAft>
                          <a:spcPts val="0"/>
                        </a:spcAft>
                      </a:pPr>
                      <a:r>
                        <a:rPr lang="en-ZA" sz="9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rPr>
                        <a:t>x</a:t>
                      </a:r>
                      <a:endParaRPr lang="en-GB" sz="10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solidFill>
                  </a:tcPr>
                </a:tc>
                <a:tc>
                  <a:txBody>
                    <a:bodyPr/>
                    <a:lstStyle/>
                    <a:p>
                      <a:pPr marL="0" marR="0" algn="l">
                        <a:lnSpc>
                          <a:spcPct val="115000"/>
                        </a:lnSpc>
                        <a:spcBef>
                          <a:spcPts val="600"/>
                        </a:spcBef>
                        <a:spcAft>
                          <a:spcPts val="0"/>
                        </a:spcAft>
                      </a:pPr>
                      <a:r>
                        <a:rPr lang="en-ZA" sz="9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rPr>
                        <a:t>x</a:t>
                      </a:r>
                      <a:endParaRPr lang="en-GB" sz="10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solidFill>
                  </a:tcPr>
                </a:tc>
                <a:tc>
                  <a:txBody>
                    <a:bodyPr/>
                    <a:lstStyle/>
                    <a:p>
                      <a:pPr marL="0" marR="0" algn="l">
                        <a:lnSpc>
                          <a:spcPct val="115000"/>
                        </a:lnSpc>
                        <a:spcBef>
                          <a:spcPts val="600"/>
                        </a:spcBef>
                        <a:spcAft>
                          <a:spcPts val="0"/>
                        </a:spcAft>
                      </a:pPr>
                      <a:r>
                        <a:rPr lang="en-ZA" sz="9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rPr>
                        <a:t> </a:t>
                      </a:r>
                      <a:endParaRPr lang="en-GB" sz="10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rPr>
                        <a:t> </a:t>
                      </a:r>
                      <a:endParaRPr lang="en-GB" sz="10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rPr>
                        <a:t> </a:t>
                      </a:r>
                      <a:endParaRPr lang="en-GB" sz="10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rPr>
                        <a:t> </a:t>
                      </a:r>
                      <a:endParaRPr lang="en-GB" sz="10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rPr>
                        <a:t> </a:t>
                      </a:r>
                      <a:endParaRPr lang="en-GB" sz="10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rPr>
                        <a:t> </a:t>
                      </a:r>
                      <a:r>
                        <a:rPr lang="en-ZA" sz="900" dirty="0" smtClean="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rPr>
                        <a:t>x</a:t>
                      </a:r>
                      <a:endParaRPr lang="en-GB" sz="10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solidFill>
                  </a:tcPr>
                </a:tc>
                <a:tc>
                  <a:txBody>
                    <a:bodyPr/>
                    <a:lstStyle/>
                    <a:p>
                      <a:pPr marL="0" marR="0" algn="l">
                        <a:lnSpc>
                          <a:spcPct val="115000"/>
                        </a:lnSpc>
                        <a:spcBef>
                          <a:spcPts val="600"/>
                        </a:spcBef>
                        <a:spcAft>
                          <a:spcPts val="0"/>
                        </a:spcAft>
                      </a:pPr>
                      <a:r>
                        <a:rPr lang="en-ZA" sz="9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rPr>
                        <a:t> </a:t>
                      </a:r>
                      <a:endParaRPr lang="en-GB" sz="10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rPr>
                        <a:t> </a:t>
                      </a:r>
                      <a:endParaRPr lang="en-GB" sz="10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endParaRPr lang="en-GB" sz="10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rPr>
                        <a:t> </a:t>
                      </a:r>
                      <a:r>
                        <a:rPr lang="en-ZA" sz="900" dirty="0" smtClean="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rPr>
                        <a:t>x</a:t>
                      </a:r>
                      <a:endParaRPr lang="en-GB" sz="10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solidFill>
                  </a:tcPr>
                </a:tc>
                <a:tc>
                  <a:txBody>
                    <a:bodyPr/>
                    <a:lstStyle/>
                    <a:p>
                      <a:pPr marL="0" marR="0" algn="l">
                        <a:lnSpc>
                          <a:spcPct val="115000"/>
                        </a:lnSpc>
                        <a:spcBef>
                          <a:spcPts val="600"/>
                        </a:spcBef>
                        <a:spcAft>
                          <a:spcPts val="0"/>
                        </a:spcAft>
                      </a:pPr>
                      <a:r>
                        <a:rPr lang="en-ZA" sz="9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rPr>
                        <a:t> </a:t>
                      </a:r>
                      <a:endParaRPr lang="en-GB" sz="10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rPr>
                        <a:t> </a:t>
                      </a:r>
                      <a:endParaRPr lang="en-GB" sz="100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r>
            </a:tbl>
          </a:graphicData>
        </a:graphic>
      </p:graphicFrame>
      <p:cxnSp>
        <p:nvCxnSpPr>
          <p:cNvPr id="12" name="Straight Arrow Connector 11"/>
          <p:cNvCxnSpPr/>
          <p:nvPr/>
        </p:nvCxnSpPr>
        <p:spPr>
          <a:xfrm flipV="1">
            <a:off x="3238867" y="3172968"/>
            <a:ext cx="2064804" cy="12267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452482" y="4399754"/>
            <a:ext cx="1296557" cy="227603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6"/>
          <p:cNvSpPr/>
          <p:nvPr/>
        </p:nvSpPr>
        <p:spPr>
          <a:xfrm>
            <a:off x="5303671" y="840488"/>
            <a:ext cx="3721459" cy="227603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05735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A3: Middle </a:t>
            </a:r>
            <a:r>
              <a:rPr lang="en-ZA" dirty="0" err="1" smtClean="0"/>
              <a:t>Breede</a:t>
            </a:r>
            <a:r>
              <a:rPr lang="en-ZA" dirty="0" smtClean="0"/>
              <a:t> </a:t>
            </a:r>
            <a:r>
              <a:rPr lang="en-ZA" dirty="0" err="1" smtClean="0"/>
              <a:t>Renosterveld</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3899720132"/>
              </p:ext>
            </p:extLst>
          </p:nvPr>
        </p:nvGraphicFramePr>
        <p:xfrm>
          <a:off x="1" y="4886109"/>
          <a:ext cx="8988553" cy="1977634"/>
        </p:xfrm>
        <a:graphic>
          <a:graphicData uri="http://schemas.openxmlformats.org/drawingml/2006/table">
            <a:tbl>
              <a:tblPr firstRow="1">
                <a:tableStyleId>{5C22544A-7EE6-4342-B048-85BDC9FD1C3A}</a:tableStyleId>
              </a:tblPr>
              <a:tblGrid>
                <a:gridCol w="1438692"/>
                <a:gridCol w="774680"/>
                <a:gridCol w="822436"/>
                <a:gridCol w="1883664"/>
                <a:gridCol w="1024128"/>
                <a:gridCol w="3044953"/>
              </a:tblGrid>
              <a:tr h="311711">
                <a:tc>
                  <a:txBody>
                    <a:bodyPr/>
                    <a:lstStyle/>
                    <a:p>
                      <a:pPr marL="0" marR="0">
                        <a:lnSpc>
                          <a:spcPct val="105000"/>
                        </a:lnSpc>
                        <a:spcBef>
                          <a:spcPts val="300"/>
                        </a:spcBef>
                        <a:spcAft>
                          <a:spcPts val="0"/>
                        </a:spcAft>
                      </a:pPr>
                      <a:r>
                        <a:rPr lang="en-ZA" sz="850" dirty="0">
                          <a:effectLst/>
                        </a:rPr>
                        <a:t>Name of Wetland Resource Unit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Component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Sub-component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effectLst/>
                        </a:rPr>
                        <a:t>RQO</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Indicator/ measure</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effectLst/>
                        </a:rPr>
                        <a:t>Numerical limits</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311711">
                <a:tc rowSpan="2">
                  <a:txBody>
                    <a:bodyPr/>
                    <a:lstStyle/>
                    <a:p>
                      <a:pPr marL="0" marR="0">
                        <a:lnSpc>
                          <a:spcPct val="105000"/>
                        </a:lnSpc>
                        <a:spcBef>
                          <a:spcPts val="300"/>
                        </a:spcBef>
                        <a:spcAft>
                          <a:spcPts val="0"/>
                        </a:spcAft>
                      </a:pPr>
                      <a:r>
                        <a:rPr lang="en-ZA" sz="850" dirty="0">
                          <a:effectLst/>
                        </a:rPr>
                        <a:t>East Coast Shale </a:t>
                      </a:r>
                      <a:r>
                        <a:rPr lang="en-ZA" sz="850" dirty="0" err="1">
                          <a:effectLst/>
                        </a:rPr>
                        <a:t>Renosterveld</a:t>
                      </a:r>
                      <a:r>
                        <a:rPr lang="en-ZA" sz="850" dirty="0">
                          <a:effectLst/>
                        </a:rPr>
                        <a:t> Floodplain (</a:t>
                      </a:r>
                      <a:r>
                        <a:rPr lang="en-ZA" sz="850" dirty="0" err="1">
                          <a:effectLst/>
                        </a:rPr>
                        <a:t>Breede</a:t>
                      </a:r>
                      <a:r>
                        <a:rPr lang="en-ZA" sz="850" dirty="0">
                          <a:effectLst/>
                        </a:rPr>
                        <a: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effectLst/>
                        </a:rPr>
                        <a:t>Quantity</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effectLst/>
                        </a:rPr>
                        <a:t>Water distribution and retention patterns.</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effectLst/>
                        </a:rPr>
                        <a:t>Floods are necessary to inundate the floodplain thereby providing wetting regime required for supporting floodplain vegetation.</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effectLst/>
                        </a:rPr>
                        <a:t>Water distribution and retention patterns.</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b="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WET-Health score of  C to be maintained.</a:t>
                      </a:r>
                      <a:r>
                        <a:rPr lang="en-ZA" sz="850" b="0" baseline="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ZA" sz="850" dirty="0" smtClean="0">
                          <a:effectLst/>
                        </a:rPr>
                        <a:t>Compile </a:t>
                      </a:r>
                      <a:r>
                        <a:rPr lang="en-ZA" sz="850" dirty="0">
                          <a:effectLst/>
                        </a:rPr>
                        <a:t>an accurate desktop </a:t>
                      </a:r>
                      <a:r>
                        <a:rPr lang="en-ZA" sz="850" dirty="0" err="1">
                          <a:effectLst/>
                        </a:rPr>
                        <a:t>basemap</a:t>
                      </a:r>
                      <a:r>
                        <a:rPr lang="en-ZA" sz="850" dirty="0">
                          <a:effectLst/>
                        </a:rPr>
                        <a:t> for the system prior to the start of monitoring using the most recent satellite imagery and wetland map. </a:t>
                      </a:r>
                      <a:r>
                        <a:rPr lang="en-ZA" sz="850" dirty="0" smtClean="0">
                          <a:effectLst/>
                        </a:rPr>
                        <a:t> At </a:t>
                      </a:r>
                      <a:r>
                        <a:rPr lang="en-ZA" sz="850" dirty="0">
                          <a:effectLst/>
                        </a:rPr>
                        <a:t>the same time undertake a rapid PES assessment and take fixed point photographs of key features from closest access points. </a:t>
                      </a:r>
                      <a:r>
                        <a:rPr lang="en-ZA" sz="850" dirty="0" smtClean="0">
                          <a:effectLst/>
                        </a:rPr>
                        <a:t>Repeat </a:t>
                      </a:r>
                      <a:r>
                        <a:rPr lang="en-ZA" sz="850" dirty="0">
                          <a:effectLst/>
                        </a:rPr>
                        <a:t>every 3 years and assess and report on this with a view to assess if there have been any changes in the system.</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311711">
                <a:tc vMerge="1">
                  <a:txBody>
                    <a:bodyPr/>
                    <a:lstStyle/>
                    <a:p>
                      <a:pPr marL="0" marR="0">
                        <a:lnSpc>
                          <a:spcPct val="105000"/>
                        </a:lnSpc>
                        <a:spcBef>
                          <a:spcPts val="300"/>
                        </a:spcBef>
                        <a:spcAft>
                          <a:spcPts val="0"/>
                        </a:spcAft>
                      </a:pPr>
                      <a:endParaRPr lang="en-GB" sz="900" dirty="0">
                        <a:effectLst/>
                        <a:latin typeface="+mn-lt"/>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dirty="0" smtClean="0">
                          <a:effectLst/>
                          <a:latin typeface="+mn-lt"/>
                          <a:ea typeface="Times New Roman" panose="02020603050405020304" pitchFamily="18" charset="0"/>
                          <a:cs typeface="Times New Roman" panose="02020603050405020304" pitchFamily="18" charset="0"/>
                        </a:rPr>
                        <a:t>Habitat</a:t>
                      </a:r>
                      <a:endParaRPr lang="en-GB" sz="900" dirty="0">
                        <a:effectLst/>
                        <a:latin typeface="+mn-lt"/>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dirty="0" smtClean="0">
                          <a:effectLst/>
                          <a:latin typeface="+mn-lt"/>
                          <a:ea typeface="Times New Roman" panose="02020603050405020304" pitchFamily="18" charset="0"/>
                          <a:cs typeface="Times New Roman" panose="02020603050405020304" pitchFamily="18" charset="0"/>
                        </a:rPr>
                        <a:t>Wetland vegetation</a:t>
                      </a:r>
                      <a:endParaRPr lang="en-GB" sz="900" dirty="0">
                        <a:effectLst/>
                        <a:latin typeface="+mn-lt"/>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US" sz="900" dirty="0" smtClean="0">
                          <a:effectLst/>
                          <a:latin typeface="+mn-lt"/>
                          <a:ea typeface="Times New Roman" panose="02020603050405020304" pitchFamily="18" charset="0"/>
                          <a:cs typeface="Times New Roman" panose="02020603050405020304" pitchFamily="18" charset="0"/>
                        </a:rPr>
                        <a:t>Critically endangered wetland vegetation and geomorphology must be maintained or where necessary improved in order to protect the floodplain vegetation.</a:t>
                      </a:r>
                      <a:endParaRPr lang="en-GB" sz="900" dirty="0">
                        <a:effectLst/>
                        <a:latin typeface="+mn-lt"/>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b="0" dirty="0">
                          <a:solidFill>
                            <a:schemeClr val="tx1"/>
                          </a:solidFill>
                          <a:effectLst/>
                          <a:latin typeface="+mn-lt"/>
                          <a:ea typeface="Times New Roman" panose="02020603050405020304" pitchFamily="18" charset="0"/>
                          <a:cs typeface="Times New Roman" panose="02020603050405020304" pitchFamily="18" charset="0"/>
                        </a:rPr>
                        <a:t>Wetland vegetation score from the vegetation module of WET-Health (Level 2).</a:t>
                      </a:r>
                      <a:endParaRPr lang="en-GB" sz="900" b="0"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b="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WET-Health vegetation value of  C to be maintained.</a:t>
                      </a:r>
                      <a:r>
                        <a:rPr lang="en-ZA" sz="850" b="0" baseline="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ZA" sz="850" b="0" dirty="0" smtClean="0">
                          <a:solidFill>
                            <a:schemeClr val="tx1"/>
                          </a:solidFill>
                          <a:effectLst/>
                          <a:latin typeface="+mn-lt"/>
                          <a:ea typeface="Times New Roman" panose="02020603050405020304" pitchFamily="18" charset="0"/>
                          <a:cs typeface="Times New Roman" panose="02020603050405020304" pitchFamily="18" charset="0"/>
                        </a:rPr>
                        <a:t>Repeat </a:t>
                      </a:r>
                      <a:r>
                        <a:rPr lang="en-ZA" sz="850" b="0" dirty="0">
                          <a:solidFill>
                            <a:schemeClr val="tx1"/>
                          </a:solidFill>
                          <a:effectLst/>
                          <a:latin typeface="+mn-lt"/>
                          <a:ea typeface="Times New Roman" panose="02020603050405020304" pitchFamily="18" charset="0"/>
                          <a:cs typeface="Times New Roman" panose="02020603050405020304" pitchFamily="18" charset="0"/>
                        </a:rPr>
                        <a:t>every three years and assess and report with a view to assess if there have been any changes in the state of the system.</a:t>
                      </a:r>
                      <a:endParaRPr lang="en-GB" sz="900" b="0" dirty="0">
                        <a:solidFill>
                          <a:schemeClr val="tx1"/>
                        </a:solidFill>
                        <a:effectLst/>
                        <a:latin typeface="+mn-lt"/>
                        <a:ea typeface="Times New Roman" panose="02020603050405020304" pitchFamily="18" charset="0"/>
                        <a:cs typeface="Times New Roman" panose="02020603050405020304" pitchFamily="18" charset="0"/>
                      </a:endParaRPr>
                    </a:p>
                  </a:txBody>
                  <a:tcPr marL="17780" marR="17780" marT="0" marB="0" anchor="ctr"/>
                </a:tc>
              </a:tr>
            </a:tbl>
          </a:graphicData>
        </a:graphic>
      </p:graphicFrame>
      <p:pic>
        <p:nvPicPr>
          <p:cNvPr id="6"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40001"/>
            <a:ext cx="5481034" cy="3859754"/>
          </a:xfrm>
          <a:prstGeom prst="rect">
            <a:avLst/>
          </a:prstGeom>
        </p:spPr>
      </p:pic>
      <p:sp>
        <p:nvSpPr>
          <p:cNvPr id="7" name="Rectangle 6"/>
          <p:cNvSpPr/>
          <p:nvPr/>
        </p:nvSpPr>
        <p:spPr>
          <a:xfrm>
            <a:off x="2948940" y="2291137"/>
            <a:ext cx="1421892" cy="1054246"/>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9" name="Table 8"/>
          <p:cNvGraphicFramePr>
            <a:graphicFrameLocks noGrp="1"/>
          </p:cNvGraphicFramePr>
          <p:nvPr>
            <p:extLst>
              <p:ext uri="{D42A27DB-BD31-4B8C-83A1-F6EECF244321}">
                <p14:modId xmlns:p14="http://schemas.microsoft.com/office/powerpoint/2010/main" val="3774272460"/>
              </p:ext>
            </p:extLst>
          </p:nvPr>
        </p:nvGraphicFramePr>
        <p:xfrm>
          <a:off x="5611513" y="1184339"/>
          <a:ext cx="3096476" cy="586994"/>
        </p:xfrm>
        <a:graphic>
          <a:graphicData uri="http://schemas.openxmlformats.org/drawingml/2006/table">
            <a:tbl>
              <a:tblPr firstRow="1" firstCol="1" bandRow="1">
                <a:tableStyleId>{5C22544A-7EE6-4342-B048-85BDC9FD1C3A}</a:tableStyleId>
              </a:tblPr>
              <a:tblGrid>
                <a:gridCol w="2123477"/>
                <a:gridCol w="972999"/>
              </a:tblGrid>
              <a:tr h="435676">
                <a:tc>
                  <a:txBody>
                    <a:bodyPr/>
                    <a:lstStyle/>
                    <a:p>
                      <a:pPr marL="0" marR="0" algn="ctr">
                        <a:lnSpc>
                          <a:spcPct val="107000"/>
                        </a:lnSpc>
                        <a:spcBef>
                          <a:spcPts val="0"/>
                        </a:spcBef>
                        <a:spcAft>
                          <a:spcPts val="0"/>
                        </a:spcAft>
                      </a:pPr>
                      <a:r>
                        <a:rPr lang="en-GB" sz="1800" dirty="0">
                          <a:effectLst/>
                        </a:rPr>
                        <a:t>IUA</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dirty="0">
                          <a:effectLst/>
                        </a:rPr>
                        <a:t>Spatially targeted</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457194212"/>
              </p:ext>
            </p:extLst>
          </p:nvPr>
        </p:nvGraphicFramePr>
        <p:xfrm>
          <a:off x="5611513" y="1755145"/>
          <a:ext cx="3096476" cy="586994"/>
        </p:xfrm>
        <a:graphic>
          <a:graphicData uri="http://schemas.openxmlformats.org/drawingml/2006/table">
            <a:tbl>
              <a:tblPr firstRow="1" firstCol="1" bandRow="1">
                <a:tableStyleId>{5C22544A-7EE6-4342-B048-85BDC9FD1C3A}</a:tableStyleId>
              </a:tblPr>
              <a:tblGrid>
                <a:gridCol w="2123477"/>
                <a:gridCol w="972999"/>
              </a:tblGrid>
              <a:tr h="406213">
                <a:tc>
                  <a:txBody>
                    <a:bodyPr/>
                    <a:lstStyle/>
                    <a:p>
                      <a:pPr marL="0" marR="0" algn="r">
                        <a:lnSpc>
                          <a:spcPct val="107000"/>
                        </a:lnSpc>
                        <a:spcBef>
                          <a:spcPts val="0"/>
                        </a:spcBef>
                        <a:spcAft>
                          <a:spcPts val="0"/>
                        </a:spcAft>
                      </a:pPr>
                      <a:r>
                        <a:rPr lang="en-GB" sz="1800" dirty="0" smtClean="0">
                          <a:effectLst/>
                        </a:rPr>
                        <a:t>A3 </a:t>
                      </a:r>
                      <a:r>
                        <a:rPr lang="en-GB" sz="1800" dirty="0">
                          <a:effectLst/>
                        </a:rPr>
                        <a:t>Middle </a:t>
                      </a:r>
                      <a:r>
                        <a:rPr lang="en-GB" sz="1800" dirty="0" err="1">
                          <a:effectLst/>
                        </a:rPr>
                        <a:t>Breede</a:t>
                      </a:r>
                      <a:r>
                        <a:rPr lang="en-GB" sz="1800" dirty="0">
                          <a:effectLst/>
                        </a:rPr>
                        <a:t> </a:t>
                      </a:r>
                      <a:r>
                        <a:rPr lang="en-GB" sz="1800" dirty="0" err="1">
                          <a:effectLst/>
                        </a:rPr>
                        <a:t>Renosterveld</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dirty="0">
                          <a:effectLst/>
                        </a:rPr>
                        <a:t>III</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000"/>
                    </a:solidFill>
                  </a:tcPr>
                </a:tc>
              </a:tr>
            </a:tbl>
          </a:graphicData>
        </a:graphic>
      </p:graphicFrame>
      <p:sp>
        <p:nvSpPr>
          <p:cNvPr id="12" name="TextBox 11"/>
          <p:cNvSpPr txBox="1"/>
          <p:nvPr/>
        </p:nvSpPr>
        <p:spPr>
          <a:xfrm>
            <a:off x="5611513" y="2642616"/>
            <a:ext cx="3377041" cy="830997"/>
          </a:xfrm>
          <a:prstGeom prst="rect">
            <a:avLst/>
          </a:prstGeom>
          <a:noFill/>
        </p:spPr>
        <p:txBody>
          <a:bodyPr wrap="square" rtlCol="0">
            <a:spAutoFit/>
          </a:bodyPr>
          <a:lstStyle/>
          <a:p>
            <a:r>
              <a:rPr lang="en-ZA" dirty="0" smtClean="0"/>
              <a:t>Other: Critically endangered vegetation</a:t>
            </a:r>
            <a:endParaRPr lang="en-GB" dirty="0"/>
          </a:p>
        </p:txBody>
      </p:sp>
    </p:spTree>
    <p:extLst>
      <p:ext uri="{BB962C8B-B14F-4D97-AF65-F5344CB8AC3E}">
        <p14:creationId xmlns:p14="http://schemas.microsoft.com/office/powerpoint/2010/main" val="37630142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84048"/>
            <a:ext cx="9154898" cy="6473952"/>
          </a:xfrm>
        </p:spPr>
      </p:pic>
      <p:graphicFrame>
        <p:nvGraphicFramePr>
          <p:cNvPr id="8" name="Table 7"/>
          <p:cNvGraphicFramePr>
            <a:graphicFrameLocks noGrp="1"/>
          </p:cNvGraphicFramePr>
          <p:nvPr>
            <p:extLst>
              <p:ext uri="{D42A27DB-BD31-4B8C-83A1-F6EECF244321}">
                <p14:modId xmlns:p14="http://schemas.microsoft.com/office/powerpoint/2010/main" val="2331963815"/>
              </p:ext>
            </p:extLst>
          </p:nvPr>
        </p:nvGraphicFramePr>
        <p:xfrm>
          <a:off x="4058793" y="5394081"/>
          <a:ext cx="4885182" cy="576072"/>
        </p:xfrm>
        <a:graphic>
          <a:graphicData uri="http://schemas.openxmlformats.org/drawingml/2006/table">
            <a:tbl>
              <a:tblPr firstRow="1" firstCol="1" bandRow="1">
                <a:tableStyleId>{5C22544A-7EE6-4342-B048-85BDC9FD1C3A}</a:tableStyleId>
              </a:tblPr>
              <a:tblGrid>
                <a:gridCol w="275463"/>
                <a:gridCol w="613791"/>
                <a:gridCol w="2660262"/>
                <a:gridCol w="280087"/>
                <a:gridCol w="525227"/>
                <a:gridCol w="530352"/>
              </a:tblGrid>
              <a:tr h="84674">
                <a:tc>
                  <a:txBody>
                    <a:bodyPr/>
                    <a:lstStyle/>
                    <a:p>
                      <a:pPr marL="0" marR="0">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IUA</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NB</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Supply</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Demand</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60991">
                <a:tc>
                  <a:txBody>
                    <a:bodyPr/>
                    <a:lstStyle/>
                    <a:p>
                      <a:pPr marL="0" marR="0">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F11</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900" dirty="0" smtClean="0">
                          <a:solidFill>
                            <a:schemeClr val="tx1"/>
                          </a:solidFill>
                          <a:effectLst/>
                        </a:rPr>
                        <a:t>WR3 Southern Coastal</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900" dirty="0" smtClean="0">
                          <a:solidFill>
                            <a:schemeClr val="tx1"/>
                          </a:solidFill>
                          <a:effectLst/>
                        </a:rPr>
                        <a:t>East Coast Shale </a:t>
                      </a:r>
                      <a:r>
                        <a:rPr lang="en-ZA" sz="900" dirty="0" err="1" smtClean="0">
                          <a:solidFill>
                            <a:schemeClr val="tx1"/>
                          </a:solidFill>
                          <a:effectLst/>
                        </a:rPr>
                        <a:t>Renosterveld</a:t>
                      </a:r>
                      <a:r>
                        <a:rPr lang="en-ZA" sz="900" dirty="0" smtClean="0">
                          <a:solidFill>
                            <a:schemeClr val="tx1"/>
                          </a:solidFill>
                          <a:effectLst/>
                        </a:rPr>
                        <a:t> Floodplain (</a:t>
                      </a:r>
                      <a:r>
                        <a:rPr lang="en-ZA" sz="900" dirty="0" err="1" smtClean="0">
                          <a:solidFill>
                            <a:schemeClr val="tx1"/>
                          </a:solidFill>
                          <a:effectLst/>
                        </a:rPr>
                        <a:t>Breede</a:t>
                      </a:r>
                      <a:r>
                        <a:rPr lang="en-ZA" sz="900" dirty="0" smtClean="0">
                          <a:solidFill>
                            <a:schemeClr val="tx1"/>
                          </a:solidFill>
                          <a:effectLst/>
                        </a:rPr>
                        <a:t>)</a:t>
                      </a:r>
                      <a:endParaRPr lang="en-GB"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a:solidFill>
                            <a:schemeClr val="tx1"/>
                          </a:solidFill>
                          <a:effectLst/>
                        </a:rPr>
                        <a:t> </a:t>
                      </a:r>
                      <a:r>
                        <a:rPr lang="en-ZA" sz="900" dirty="0" smtClean="0">
                          <a:solidFill>
                            <a:schemeClr val="tx1"/>
                          </a:solidFill>
                          <a:effectLst/>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a:solidFill>
                            <a:schemeClr val="tx1"/>
                          </a:solidFill>
                          <a:effectLst/>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r>
            </a:tbl>
          </a:graphicData>
        </a:graphic>
      </p:graphicFrame>
      <p:cxnSp>
        <p:nvCxnSpPr>
          <p:cNvPr id="11" name="Straight Arrow Connector 10"/>
          <p:cNvCxnSpPr/>
          <p:nvPr/>
        </p:nvCxnSpPr>
        <p:spPr>
          <a:xfrm flipH="1">
            <a:off x="2103120" y="1554363"/>
            <a:ext cx="73152" cy="7682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6172200" y="5074920"/>
            <a:ext cx="100584" cy="3191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079492" y="3346705"/>
            <a:ext cx="1979676" cy="1728216"/>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84101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F11: </a:t>
            </a:r>
            <a:r>
              <a:rPr lang="en-ZA" dirty="0"/>
              <a:t>Lower </a:t>
            </a:r>
            <a:r>
              <a:rPr lang="en-ZA" dirty="0" err="1"/>
              <a:t>Breede</a:t>
            </a:r>
            <a:r>
              <a:rPr lang="en-ZA" dirty="0"/>
              <a:t> </a:t>
            </a:r>
            <a:r>
              <a:rPr lang="en-ZA" dirty="0" err="1" smtClean="0"/>
              <a:t>Renosterveld</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654294481"/>
              </p:ext>
            </p:extLst>
          </p:nvPr>
        </p:nvGraphicFramePr>
        <p:xfrm>
          <a:off x="-2" y="4399754"/>
          <a:ext cx="9079995" cy="2432846"/>
        </p:xfrm>
        <a:graphic>
          <a:graphicData uri="http://schemas.openxmlformats.org/drawingml/2006/table">
            <a:tbl>
              <a:tblPr firstRow="1" firstCol="1" bandRow="1">
                <a:tableStyleId>{5C22544A-7EE6-4342-B048-85BDC9FD1C3A}</a:tableStyleId>
              </a:tblPr>
              <a:tblGrid>
                <a:gridCol w="842395"/>
                <a:gridCol w="1154286"/>
                <a:gridCol w="356551"/>
                <a:gridCol w="456385"/>
                <a:gridCol w="313765"/>
                <a:gridCol w="299502"/>
                <a:gridCol w="313765"/>
                <a:gridCol w="299502"/>
                <a:gridCol w="627528"/>
                <a:gridCol w="827197"/>
                <a:gridCol w="442122"/>
                <a:gridCol w="385074"/>
                <a:gridCol w="584742"/>
                <a:gridCol w="242454"/>
                <a:gridCol w="299502"/>
                <a:gridCol w="342288"/>
                <a:gridCol w="1292937"/>
              </a:tblGrid>
              <a:tr h="113436">
                <a:tc rowSpan="4">
                  <a:txBody>
                    <a:bodyPr/>
                    <a:lstStyle/>
                    <a:p>
                      <a:pPr marL="0" marR="0" algn="ctr">
                        <a:lnSpc>
                          <a:spcPct val="105000"/>
                        </a:lnSpc>
                        <a:spcBef>
                          <a:spcPts val="300"/>
                        </a:spcBef>
                        <a:spcAft>
                          <a:spcPts val="0"/>
                        </a:spcAft>
                      </a:pPr>
                      <a:r>
                        <a:rPr lang="en-ZA" sz="900" dirty="0">
                          <a:effectLst/>
                        </a:rPr>
                        <a:t>Wetland Region</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4">
                  <a:txBody>
                    <a:bodyPr/>
                    <a:lstStyle/>
                    <a:p>
                      <a:pPr marL="0" marR="0" algn="ctr">
                        <a:lnSpc>
                          <a:spcPct val="105000"/>
                        </a:lnSpc>
                        <a:spcBef>
                          <a:spcPts val="300"/>
                        </a:spcBef>
                        <a:spcAft>
                          <a:spcPts val="0"/>
                        </a:spcAft>
                      </a:pPr>
                      <a:r>
                        <a:rPr lang="en-ZA" sz="900">
                          <a:effectLst/>
                        </a:rPr>
                        <a:t>Wetland Resource Unit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gridSpan="3">
                  <a:txBody>
                    <a:bodyPr/>
                    <a:lstStyle/>
                    <a:p>
                      <a:pPr marL="0" marR="0" algn="ctr">
                        <a:lnSpc>
                          <a:spcPct val="105000"/>
                        </a:lnSpc>
                        <a:spcBef>
                          <a:spcPts val="300"/>
                        </a:spcBef>
                        <a:spcAft>
                          <a:spcPts val="0"/>
                        </a:spcAft>
                      </a:pPr>
                      <a:r>
                        <a:rPr lang="en-ZA" sz="900">
                          <a:effectLst/>
                        </a:rPr>
                        <a:t>Priority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hMerge="1">
                  <a:txBody>
                    <a:bodyPr/>
                    <a:lstStyle/>
                    <a:p>
                      <a:endParaRPr lang="en-GB"/>
                    </a:p>
                  </a:txBody>
                  <a:tcPr/>
                </a:tc>
                <a:tc hMerge="1">
                  <a:txBody>
                    <a:bodyPr/>
                    <a:lstStyle/>
                    <a:p>
                      <a:endParaRPr lang="en-GB"/>
                    </a:p>
                  </a:txBody>
                  <a:tcPr/>
                </a:tc>
                <a:tc rowSpan="4">
                  <a:txBody>
                    <a:bodyPr/>
                    <a:lstStyle/>
                    <a:p>
                      <a:pPr marL="0" marR="0" algn="ctr">
                        <a:lnSpc>
                          <a:spcPct val="105000"/>
                        </a:lnSpc>
                        <a:spcBef>
                          <a:spcPts val="300"/>
                        </a:spcBef>
                        <a:spcAft>
                          <a:spcPts val="0"/>
                        </a:spcAft>
                      </a:pPr>
                      <a:r>
                        <a:rPr lang="en-ZA" sz="900">
                          <a:effectLst/>
                        </a:rPr>
                        <a:t>PES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4">
                  <a:txBody>
                    <a:bodyPr/>
                    <a:lstStyle/>
                    <a:p>
                      <a:pPr marL="0" marR="0" algn="ctr">
                        <a:lnSpc>
                          <a:spcPct val="105000"/>
                        </a:lnSpc>
                        <a:spcBef>
                          <a:spcPts val="300"/>
                        </a:spcBef>
                        <a:spcAft>
                          <a:spcPts val="0"/>
                        </a:spcAft>
                      </a:pPr>
                      <a:r>
                        <a:rPr lang="en-ZA" sz="900">
                          <a:effectLst/>
                        </a:rPr>
                        <a:t>EIS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4">
                  <a:txBody>
                    <a:bodyPr/>
                    <a:lstStyle/>
                    <a:p>
                      <a:pPr marL="0" marR="0" algn="ctr">
                        <a:lnSpc>
                          <a:spcPct val="105000"/>
                        </a:lnSpc>
                        <a:spcBef>
                          <a:spcPts val="300"/>
                        </a:spcBef>
                        <a:spcAft>
                          <a:spcPts val="0"/>
                        </a:spcAft>
                      </a:pPr>
                      <a:r>
                        <a:rPr lang="en-ZA" sz="900">
                          <a:effectLst/>
                        </a:rPr>
                        <a:t>REC</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gridSpan="2">
                  <a:txBody>
                    <a:bodyPr/>
                    <a:lstStyle/>
                    <a:p>
                      <a:pPr marL="0" marR="0" algn="ctr">
                        <a:lnSpc>
                          <a:spcPct val="105000"/>
                        </a:lnSpc>
                        <a:spcBef>
                          <a:spcPts val="300"/>
                        </a:spcBef>
                        <a:spcAft>
                          <a:spcPts val="0"/>
                        </a:spcAft>
                      </a:pPr>
                      <a:r>
                        <a:rPr lang="en-ZA" sz="900">
                          <a:effectLst/>
                        </a:rPr>
                        <a:t>Quantity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gridSpan="6">
                  <a:txBody>
                    <a:bodyPr/>
                    <a:lstStyle/>
                    <a:p>
                      <a:pPr marL="0" marR="0" algn="ctr">
                        <a:lnSpc>
                          <a:spcPct val="105000"/>
                        </a:lnSpc>
                        <a:spcBef>
                          <a:spcPts val="300"/>
                        </a:spcBef>
                        <a:spcAft>
                          <a:spcPts val="0"/>
                        </a:spcAft>
                      </a:pPr>
                      <a:r>
                        <a:rPr lang="en-ZA" sz="900">
                          <a:effectLst/>
                        </a:rPr>
                        <a:t>Quality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4">
                  <a:txBody>
                    <a:bodyPr/>
                    <a:lstStyle/>
                    <a:p>
                      <a:pPr marL="0" marR="0" algn="ctr">
                        <a:lnSpc>
                          <a:spcPct val="105000"/>
                        </a:lnSpc>
                        <a:spcBef>
                          <a:spcPts val="300"/>
                        </a:spcBef>
                        <a:spcAft>
                          <a:spcPts val="0"/>
                        </a:spcAft>
                      </a:pPr>
                      <a:r>
                        <a:rPr lang="en-ZA" sz="900" dirty="0">
                          <a:effectLst/>
                        </a:rPr>
                        <a:t>Indicators selected</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559678">
                <a:tc vMerge="1">
                  <a:txBody>
                    <a:bodyPr/>
                    <a:lstStyle/>
                    <a:p>
                      <a:endParaRPr lang="en-GB"/>
                    </a:p>
                  </a:txBody>
                  <a:tcPr/>
                </a:tc>
                <a:tc vMerge="1">
                  <a:txBody>
                    <a:bodyPr/>
                    <a:lstStyle/>
                    <a:p>
                      <a:endParaRPr lang="en-GB"/>
                    </a:p>
                  </a:txBody>
                  <a:tcPr/>
                </a:tc>
                <a:tc rowSpan="3">
                  <a:txBody>
                    <a:bodyPr/>
                    <a:lstStyle/>
                    <a:p>
                      <a:pPr marL="0" marR="0">
                        <a:lnSpc>
                          <a:spcPct val="105000"/>
                        </a:lnSpc>
                        <a:spcBef>
                          <a:spcPts val="300"/>
                        </a:spcBef>
                        <a:spcAft>
                          <a:spcPts val="0"/>
                        </a:spcAft>
                      </a:pPr>
                      <a:r>
                        <a:rPr lang="en-ZA" sz="900">
                          <a:effectLst/>
                        </a:rPr>
                        <a:t>Ecological Importance</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gridSpan="2">
                  <a:txBody>
                    <a:bodyPr/>
                    <a:lstStyle/>
                    <a:p>
                      <a:pPr marL="0" marR="0">
                        <a:lnSpc>
                          <a:spcPct val="105000"/>
                        </a:lnSpc>
                        <a:spcBef>
                          <a:spcPts val="300"/>
                        </a:spcBef>
                        <a:spcAft>
                          <a:spcPts val="0"/>
                        </a:spcAft>
                      </a:pPr>
                      <a:r>
                        <a:rPr lang="en-ZA" sz="900">
                          <a:effectLst/>
                        </a:rPr>
                        <a:t>Provision of ecosystem services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h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gridSpan="6"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vMerge="1">
                  <a:txBody>
                    <a:bodyPr/>
                    <a:lstStyle/>
                    <a:p>
                      <a:endParaRPr lang="en-GB"/>
                    </a:p>
                  </a:txBody>
                  <a:tcPr/>
                </a:tc>
              </a:tr>
              <a:tr h="138094">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rowSpan="2">
                  <a:txBody>
                    <a:bodyPr/>
                    <a:lstStyle/>
                    <a:p>
                      <a:pPr marL="71755" marR="71755">
                        <a:lnSpc>
                          <a:spcPct val="105000"/>
                        </a:lnSpc>
                        <a:spcBef>
                          <a:spcPts val="300"/>
                        </a:spcBef>
                        <a:spcAft>
                          <a:spcPts val="0"/>
                        </a:spcAft>
                      </a:pPr>
                      <a:r>
                        <a:rPr lang="en-ZA" sz="900">
                          <a:effectLst/>
                        </a:rPr>
                        <a:t>Water inputs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Water distribution &amp; retention patterns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Nutrients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Salts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System variables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Toxics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Pathogens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Sediments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vMerge="1">
                  <a:txBody>
                    <a:bodyPr/>
                    <a:lstStyle/>
                    <a:p>
                      <a:endParaRPr lang="en-GB"/>
                    </a:p>
                  </a:txBody>
                  <a:tcPr/>
                </a:tc>
              </a:tr>
              <a:tr h="570131">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a:lnSpc>
                          <a:spcPct val="105000"/>
                        </a:lnSpc>
                        <a:spcBef>
                          <a:spcPts val="300"/>
                        </a:spcBef>
                        <a:spcAft>
                          <a:spcPts val="0"/>
                        </a:spcAft>
                      </a:pPr>
                      <a:r>
                        <a:rPr lang="en-ZA" sz="900" dirty="0">
                          <a:effectLst/>
                        </a:rPr>
                        <a:t>Supply</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a:txBody>
                    <a:bodyPr/>
                    <a:lstStyle/>
                    <a:p>
                      <a:pPr marL="0" marR="0">
                        <a:lnSpc>
                          <a:spcPct val="105000"/>
                        </a:lnSpc>
                        <a:spcBef>
                          <a:spcPts val="300"/>
                        </a:spcBef>
                        <a:spcAft>
                          <a:spcPts val="0"/>
                        </a:spcAft>
                      </a:pPr>
                      <a:r>
                        <a:rPr lang="en-ZA" sz="900" dirty="0">
                          <a:effectLst/>
                        </a:rPr>
                        <a:t>Demand</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r>
              <a:tr h="1020925">
                <a:tc>
                  <a:txBody>
                    <a:bodyPr/>
                    <a:lstStyle/>
                    <a:p>
                      <a:pPr marL="0" marR="0">
                        <a:lnSpc>
                          <a:spcPct val="105000"/>
                        </a:lnSpc>
                        <a:spcBef>
                          <a:spcPts val="300"/>
                        </a:spcBef>
                        <a:spcAft>
                          <a:spcPts val="0"/>
                        </a:spcAft>
                      </a:pPr>
                      <a:r>
                        <a:rPr lang="en-ZA" sz="900">
                          <a:effectLst/>
                          <a:latin typeface="Arial" panose="020B0604020202020204" pitchFamily="34" charset="0"/>
                          <a:ea typeface="Times New Roman" panose="02020603050405020304" pitchFamily="18" charset="0"/>
                          <a:cs typeface="Arial" panose="020B0604020202020204" pitchFamily="34" charset="0"/>
                        </a:rPr>
                        <a:t>WR3 Southern Coastal</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a:effectLst/>
                          <a:latin typeface="Arial" panose="020B0604020202020204" pitchFamily="34" charset="0"/>
                          <a:ea typeface="Times New Roman" panose="02020603050405020304" pitchFamily="18" charset="0"/>
                          <a:cs typeface="Arial" panose="020B0604020202020204" pitchFamily="34" charset="0"/>
                        </a:rPr>
                        <a:t>East Coast Shale Renosterveld Floodplain (Breede)</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a:effectLst/>
                          <a:latin typeface="Arial" panose="020B0604020202020204" pitchFamily="34" charset="0"/>
                          <a:ea typeface="Times New Roman" panose="02020603050405020304" pitchFamily="18" charset="0"/>
                          <a:cs typeface="Arial" panose="020B0604020202020204" pitchFamily="34" charset="0"/>
                        </a:rPr>
                        <a:t> </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nSpc>
                          <a:spcPct val="105000"/>
                        </a:lnSpc>
                        <a:spcBef>
                          <a:spcPts val="300"/>
                        </a:spcBef>
                        <a:spcAft>
                          <a:spcPts val="0"/>
                        </a:spcAft>
                      </a:pPr>
                      <a:r>
                        <a:rPr lang="en-ZA" sz="900">
                          <a:solidFill>
                            <a:srgbClr val="0070C0"/>
                          </a:solidFill>
                          <a:effectLst/>
                          <a:latin typeface="Arial" panose="020B0604020202020204" pitchFamily="34" charset="0"/>
                          <a:ea typeface="Times New Roman" panose="02020603050405020304" pitchFamily="18" charset="0"/>
                          <a:cs typeface="Arial" panose="020B0604020202020204" pitchFamily="34" charset="0"/>
                        </a:rPr>
                        <a:t>x</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nSpc>
                          <a:spcPct val="105000"/>
                        </a:lnSpc>
                        <a:spcBef>
                          <a:spcPts val="300"/>
                        </a:spcBef>
                        <a:spcAft>
                          <a:spcPts val="0"/>
                        </a:spcAft>
                      </a:pPr>
                      <a:r>
                        <a:rPr lang="en-ZA" sz="900">
                          <a:effectLst/>
                          <a:latin typeface="Arial" panose="020B0604020202020204" pitchFamily="34" charset="0"/>
                          <a:ea typeface="Times New Roman" panose="02020603050405020304" pitchFamily="18" charset="0"/>
                          <a:cs typeface="Arial" panose="020B0604020202020204" pitchFamily="34" charset="0"/>
                        </a:rPr>
                        <a:t>C</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a:effectLst/>
                          <a:latin typeface="Arial" panose="020B0604020202020204" pitchFamily="34" charset="0"/>
                          <a:ea typeface="Times New Roman" panose="02020603050405020304" pitchFamily="18" charset="0"/>
                          <a:cs typeface="Arial" panose="020B0604020202020204" pitchFamily="34" charset="0"/>
                        </a:rPr>
                        <a: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dirty="0">
                          <a:effectLst/>
                          <a:latin typeface="Arial" panose="020B0604020202020204" pitchFamily="34" charset="0"/>
                          <a:ea typeface="Times New Roman" panose="02020603050405020304" pitchFamily="18" charset="0"/>
                          <a:cs typeface="Arial" panose="020B0604020202020204" pitchFamily="34" charset="0"/>
                        </a:rPr>
                        <a:t>C</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a:effectLst/>
                          <a:latin typeface="Arial" panose="020B0604020202020204" pitchFamily="34" charset="0"/>
                          <a:ea typeface="Times New Roman" panose="02020603050405020304" pitchFamily="18" charset="0"/>
                          <a:cs typeface="Arial" panose="020B0604020202020204" pitchFamily="34" charset="0"/>
                        </a:rPr>
                        <a:t>x</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a:effectLst/>
                          <a:latin typeface="Arial" panose="020B0604020202020204" pitchFamily="34" charset="0"/>
                          <a:ea typeface="Times New Roman" panose="02020603050405020304" pitchFamily="18" charset="0"/>
                          <a:cs typeface="Arial" panose="020B0604020202020204" pitchFamily="34" charset="0"/>
                        </a:rPr>
                        <a:t>x</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a:effectLst/>
                          <a:latin typeface="Arial" panose="020B0604020202020204" pitchFamily="34" charset="0"/>
                          <a:ea typeface="Times New Roman" panose="02020603050405020304" pitchFamily="18" charset="0"/>
                          <a:cs typeface="Arial" panose="020B0604020202020204" pitchFamily="34" charset="0"/>
                        </a:rPr>
                        <a:t>.x</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a:effectLst/>
                          <a:latin typeface="Arial" panose="020B0604020202020204" pitchFamily="34" charset="0"/>
                          <a:ea typeface="Times New Roman" panose="02020603050405020304" pitchFamily="18" charset="0"/>
                          <a:cs typeface="Arial" panose="020B0604020202020204" pitchFamily="34" charset="0"/>
                        </a:rPr>
                        <a:t>x</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a:effectLst/>
                          <a:latin typeface="Arial" panose="020B0604020202020204" pitchFamily="34" charset="0"/>
                          <a:ea typeface="Times New Roman" panose="02020603050405020304" pitchFamily="18" charset="0"/>
                          <a:cs typeface="Arial" panose="020B0604020202020204" pitchFamily="34" charset="0"/>
                        </a:rPr>
                        <a:t>x</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a:effectLst/>
                          <a:latin typeface="Arial" panose="020B0604020202020204" pitchFamily="34" charset="0"/>
                          <a:ea typeface="Times New Roman" panose="02020603050405020304" pitchFamily="18" charset="0"/>
                          <a:cs typeface="Arial" panose="020B0604020202020204" pitchFamily="34" charset="0"/>
                        </a:rPr>
                        <a:t>x</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a:effectLst/>
                          <a:latin typeface="Arial" panose="020B0604020202020204" pitchFamily="34" charset="0"/>
                          <a:ea typeface="Times New Roman" panose="02020603050405020304" pitchFamily="18" charset="0"/>
                          <a:cs typeface="Arial" panose="020B0604020202020204" pitchFamily="34" charset="0"/>
                        </a:rPr>
                        <a:t>x</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a:effectLst/>
                          <a:latin typeface="Arial" panose="020B0604020202020204" pitchFamily="34" charset="0"/>
                          <a:ea typeface="Times New Roman" panose="02020603050405020304" pitchFamily="18" charset="0"/>
                          <a:cs typeface="Arial" panose="020B0604020202020204" pitchFamily="34"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US" sz="900" dirty="0" smtClean="0">
                          <a:effectLst/>
                          <a:latin typeface="Arial" panose="020B0604020202020204" pitchFamily="34" charset="0"/>
                          <a:ea typeface="Times New Roman" panose="02020603050405020304" pitchFamily="18" charset="0"/>
                          <a:cs typeface="Times New Roman" panose="02020603050405020304" pitchFamily="18" charset="0"/>
                        </a:rPr>
                        <a:t>Water distribution and retention patterns</a:t>
                      </a:r>
                      <a:r>
                        <a:rPr lang="en-US" sz="900" baseline="0" dirty="0" smtClean="0">
                          <a:effectLst/>
                          <a:latin typeface="Arial" panose="020B0604020202020204" pitchFamily="34" charset="0"/>
                          <a:ea typeface="Times New Roman" panose="02020603050405020304" pitchFamily="18" charset="0"/>
                          <a:cs typeface="Times New Roman" panose="02020603050405020304" pitchFamily="18" charset="0"/>
                        </a:rPr>
                        <a:t> and water quality.</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3133214312"/>
              </p:ext>
            </p:extLst>
          </p:nvPr>
        </p:nvGraphicFramePr>
        <p:xfrm>
          <a:off x="5481031" y="1041525"/>
          <a:ext cx="3507522" cy="2303858"/>
        </p:xfrm>
        <a:graphic>
          <a:graphicData uri="http://schemas.openxmlformats.org/drawingml/2006/table">
            <a:tbl>
              <a:tblPr firstRow="1" firstCol="1" bandRow="1">
                <a:tableStyleId>{5C22544A-7EE6-4342-B048-85BDC9FD1C3A}</a:tableStyleId>
              </a:tblPr>
              <a:tblGrid>
                <a:gridCol w="208905"/>
                <a:gridCol w="208905"/>
                <a:gridCol w="232407"/>
                <a:gridCol w="229797"/>
                <a:gridCol w="185403"/>
                <a:gridCol w="186711"/>
                <a:gridCol w="232407"/>
                <a:gridCol w="323804"/>
                <a:gridCol w="322499"/>
                <a:gridCol w="323804"/>
                <a:gridCol w="323804"/>
                <a:gridCol w="279411"/>
                <a:gridCol w="231101"/>
                <a:gridCol w="148844"/>
                <a:gridCol w="69720"/>
              </a:tblGrid>
              <a:tr h="125408">
                <a:tc gridSpan="8">
                  <a:txBody>
                    <a:bodyPr/>
                    <a:lstStyle/>
                    <a:p>
                      <a:pPr marL="0" marR="0" algn="l">
                        <a:lnSpc>
                          <a:spcPct val="115000"/>
                        </a:lnSpc>
                        <a:spcBef>
                          <a:spcPts val="0"/>
                        </a:spcBef>
                        <a:spcAft>
                          <a:spcPts val="0"/>
                        </a:spcAft>
                      </a:pPr>
                      <a:r>
                        <a:rPr lang="en-ZA" sz="800" dirty="0">
                          <a:effectLst/>
                        </a:rPr>
                        <a:t>Regulating and Supporting benefits</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rowSpan="3">
                  <a:txBody>
                    <a:bodyPr/>
                    <a:lstStyle/>
                    <a:p>
                      <a:pPr marL="71755" marR="71755" algn="l">
                        <a:lnSpc>
                          <a:spcPct val="115000"/>
                        </a:lnSpc>
                        <a:spcBef>
                          <a:spcPts val="0"/>
                        </a:spcBef>
                        <a:spcAft>
                          <a:spcPts val="0"/>
                        </a:spcAft>
                      </a:pPr>
                      <a:r>
                        <a:rPr lang="en-ZA" sz="800">
                          <a:effectLst/>
                        </a:rPr>
                        <a:t>Biodiversity maintenance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rowSpan="2" gridSpan="3">
                  <a:txBody>
                    <a:bodyPr/>
                    <a:lstStyle/>
                    <a:p>
                      <a:pPr marL="0" marR="0" algn="l">
                        <a:lnSpc>
                          <a:spcPct val="115000"/>
                        </a:lnSpc>
                        <a:spcBef>
                          <a:spcPts val="0"/>
                        </a:spcBef>
                        <a:spcAft>
                          <a:spcPts val="0"/>
                        </a:spcAft>
                      </a:pPr>
                      <a:r>
                        <a:rPr lang="en-ZA" sz="800">
                          <a:effectLst/>
                        </a:rPr>
                        <a:t>Provision Benefits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rowSpan="2" hMerge="1">
                  <a:txBody>
                    <a:bodyPr/>
                    <a:lstStyle/>
                    <a:p>
                      <a:endParaRPr lang="en-GB"/>
                    </a:p>
                  </a:txBody>
                  <a:tcPr/>
                </a:tc>
                <a:tc rowSpan="2" hMerge="1">
                  <a:txBody>
                    <a:bodyPr/>
                    <a:lstStyle/>
                    <a:p>
                      <a:endParaRPr lang="en-GB"/>
                    </a:p>
                  </a:txBody>
                  <a:tcPr/>
                </a:tc>
                <a:tc rowSpan="2" gridSpan="3">
                  <a:txBody>
                    <a:bodyPr/>
                    <a:lstStyle/>
                    <a:p>
                      <a:pPr marL="0" marR="0" algn="l">
                        <a:lnSpc>
                          <a:spcPct val="115000"/>
                        </a:lnSpc>
                        <a:spcBef>
                          <a:spcPts val="0"/>
                        </a:spcBef>
                        <a:spcAft>
                          <a:spcPts val="0"/>
                        </a:spcAft>
                      </a:pPr>
                      <a:r>
                        <a:rPr lang="en-ZA" sz="800">
                          <a:effectLst/>
                        </a:rPr>
                        <a:t>Cultural Benefits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rowSpan="2" hMerge="1">
                  <a:txBody>
                    <a:bodyPr/>
                    <a:lstStyle/>
                    <a:p>
                      <a:endParaRPr lang="en-GB"/>
                    </a:p>
                  </a:txBody>
                  <a:tcPr/>
                </a:tc>
                <a:tc rowSpan="2" hMerge="1">
                  <a:txBody>
                    <a:bodyPr/>
                    <a:lstStyle/>
                    <a:p>
                      <a:endParaRPr lang="en-GB"/>
                    </a:p>
                  </a:txBody>
                  <a:tcPr/>
                </a:tc>
              </a:tr>
              <a:tr h="250817">
                <a:tc rowSpan="2">
                  <a:txBody>
                    <a:bodyPr/>
                    <a:lstStyle/>
                    <a:p>
                      <a:pPr marL="71755" marR="71755" algn="l">
                        <a:lnSpc>
                          <a:spcPct val="115000"/>
                        </a:lnSpc>
                        <a:spcBef>
                          <a:spcPts val="0"/>
                        </a:spcBef>
                        <a:spcAft>
                          <a:spcPts val="0"/>
                        </a:spcAft>
                      </a:pPr>
                      <a:r>
                        <a:rPr lang="en-ZA" sz="800">
                          <a:effectLst/>
                        </a:rPr>
                        <a:t>Flood attenuation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rowSpan="2">
                  <a:txBody>
                    <a:bodyPr/>
                    <a:lstStyle/>
                    <a:p>
                      <a:pPr marL="71755" marR="71755" algn="l">
                        <a:lnSpc>
                          <a:spcPct val="115000"/>
                        </a:lnSpc>
                        <a:spcBef>
                          <a:spcPts val="0"/>
                        </a:spcBef>
                        <a:spcAft>
                          <a:spcPts val="0"/>
                        </a:spcAft>
                      </a:pPr>
                      <a:r>
                        <a:rPr lang="en-ZA" sz="800">
                          <a:effectLst/>
                        </a:rPr>
                        <a:t>Streamflow regulation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gridSpan="5">
                  <a:txBody>
                    <a:bodyPr/>
                    <a:lstStyle/>
                    <a:p>
                      <a:pPr marL="0" marR="0" algn="l">
                        <a:lnSpc>
                          <a:spcPct val="115000"/>
                        </a:lnSpc>
                        <a:spcBef>
                          <a:spcPts val="0"/>
                        </a:spcBef>
                        <a:spcAft>
                          <a:spcPts val="0"/>
                        </a:spcAft>
                      </a:pPr>
                      <a:r>
                        <a:rPr lang="en-ZA" sz="800">
                          <a:effectLst/>
                        </a:rPr>
                        <a:t>Water Quality Enhancement</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marL="0" marR="0" algn="l">
                        <a:lnSpc>
                          <a:spcPct val="115000"/>
                        </a:lnSpc>
                        <a:spcBef>
                          <a:spcPts val="0"/>
                        </a:spcBef>
                        <a:spcAft>
                          <a:spcPts val="0"/>
                        </a:spcAft>
                      </a:pPr>
                      <a:r>
                        <a:rPr lang="en-ZA" sz="800">
                          <a:effectLst/>
                        </a:rPr>
                        <a:t> </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r>
              <a:tr h="1130829">
                <a:tc vMerge="1">
                  <a:txBody>
                    <a:bodyPr/>
                    <a:lstStyle/>
                    <a:p>
                      <a:endParaRPr lang="en-GB"/>
                    </a:p>
                  </a:txBody>
                  <a:tcPr/>
                </a:tc>
                <a:tc vMerge="1">
                  <a:txBody>
                    <a:bodyPr/>
                    <a:lstStyle/>
                    <a:p>
                      <a:endParaRPr lang="en-GB"/>
                    </a:p>
                  </a:txBody>
                  <a:tcPr/>
                </a:tc>
                <a:tc>
                  <a:txBody>
                    <a:bodyPr/>
                    <a:lstStyle/>
                    <a:p>
                      <a:pPr marL="71755" marR="71755" algn="l">
                        <a:lnSpc>
                          <a:spcPct val="115000"/>
                        </a:lnSpc>
                        <a:spcBef>
                          <a:spcPts val="0"/>
                        </a:spcBef>
                        <a:spcAft>
                          <a:spcPts val="0"/>
                        </a:spcAft>
                      </a:pPr>
                      <a:r>
                        <a:rPr lang="en-ZA" sz="800">
                          <a:effectLst/>
                        </a:rPr>
                        <a:t>Sediment trapping</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Phosphate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Nitrate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Toxicant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Erosion control</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Carbon storage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vMerge="1">
                  <a:txBody>
                    <a:bodyPr/>
                    <a:lstStyle/>
                    <a:p>
                      <a:endParaRPr lang="en-GB"/>
                    </a:p>
                  </a:txBody>
                  <a:tcPr/>
                </a:tc>
                <a:tc>
                  <a:txBody>
                    <a:bodyPr/>
                    <a:lstStyle/>
                    <a:p>
                      <a:pPr marL="71755" marR="71755" algn="l">
                        <a:lnSpc>
                          <a:spcPct val="115000"/>
                        </a:lnSpc>
                        <a:spcBef>
                          <a:spcPts val="0"/>
                        </a:spcBef>
                        <a:spcAft>
                          <a:spcPts val="0"/>
                        </a:spcAft>
                      </a:pPr>
                      <a:r>
                        <a:rPr lang="en-ZA" sz="800">
                          <a:effectLst/>
                        </a:rPr>
                        <a:t>Provision of water for human use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Provision of harvestable resources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Provision of cultivated foods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Cultural heritage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Tourism and recreation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Education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r>
              <a:tr h="752405">
                <a:tc>
                  <a:txBody>
                    <a:bodyPr/>
                    <a:lstStyle/>
                    <a:p>
                      <a:pPr marL="0" marR="0" algn="l">
                        <a:lnSpc>
                          <a:spcPct val="115000"/>
                        </a:lnSpc>
                        <a:spcBef>
                          <a:spcPts val="600"/>
                        </a:spcBef>
                        <a:spcAft>
                          <a:spcPts val="0"/>
                        </a:spcAft>
                      </a:pPr>
                      <a:r>
                        <a:rPr lang="en-ZA" sz="900" b="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rPr>
                        <a:t>x</a:t>
                      </a:r>
                      <a:endParaRPr lang="en-GB" sz="1000" b="0" dirty="0">
                        <a:solidFill>
                          <a:sysClr val="windowText" lastClr="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solidFill>
                  </a:tcPr>
                </a:tc>
                <a:tc>
                  <a:txBody>
                    <a:bodyPr/>
                    <a:lstStyle/>
                    <a:p>
                      <a:pPr marL="0" marR="0" algn="l">
                        <a:lnSpc>
                          <a:spcPct val="115000"/>
                        </a:lnSpc>
                        <a:spcBef>
                          <a:spcPts val="60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solidFill>
                  </a:tcPr>
                </a:tc>
                <a:tc>
                  <a:txBody>
                    <a:bodyPr/>
                    <a:lstStyle/>
                    <a:p>
                      <a:pPr marL="0" marR="0" algn="l">
                        <a:lnSpc>
                          <a:spcPct val="115000"/>
                        </a:lnSpc>
                        <a:spcBef>
                          <a:spcPts val="60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solidFill>
                  </a:tcPr>
                </a:tc>
                <a:tc>
                  <a:txBody>
                    <a:bodyPr/>
                    <a:lstStyle/>
                    <a:p>
                      <a:pPr marL="0" marR="0" algn="l">
                        <a:lnSpc>
                          <a:spcPct val="115000"/>
                        </a:lnSpc>
                        <a:spcBef>
                          <a:spcPts val="60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solidFill>
                  </a:tcPr>
                </a:tc>
                <a:tc>
                  <a:txBody>
                    <a:bodyPr/>
                    <a:lstStyle/>
                    <a:p>
                      <a:pPr marL="0" marR="0" algn="l">
                        <a:lnSpc>
                          <a:spcPct val="115000"/>
                        </a:lnSpc>
                        <a:spcBef>
                          <a:spcPts val="60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solidFill>
                  </a:tcPr>
                </a:tc>
                <a:tc>
                  <a:txBody>
                    <a:bodyPr/>
                    <a:lstStyle/>
                    <a:p>
                      <a:pPr marL="0" marR="0" algn="l">
                        <a:lnSpc>
                          <a:spcPct val="115000"/>
                        </a:lnSpc>
                        <a:spcBef>
                          <a:spcPts val="60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solidFill>
                  </a:tcPr>
                </a:tc>
                <a:tc>
                  <a:txBody>
                    <a:bodyPr/>
                    <a:lstStyle/>
                    <a:p>
                      <a:pPr marL="0" marR="0" algn="l">
                        <a:lnSpc>
                          <a:spcPct val="115000"/>
                        </a:lnSpc>
                        <a:spcBef>
                          <a:spcPts val="60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solidFill>
                  </a:tcPr>
                </a:tc>
                <a:tc>
                  <a:txBody>
                    <a:bodyPr/>
                    <a:lstStyle/>
                    <a:p>
                      <a:pPr marL="0" marR="0" algn="l">
                        <a:lnSpc>
                          <a:spcPct val="115000"/>
                        </a:lnSpc>
                        <a:spcBef>
                          <a:spcPts val="60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solidFill>
                  </a:tcPr>
                </a:tc>
                <a:tc>
                  <a:txBody>
                    <a:bodyPr/>
                    <a:lstStyle/>
                    <a:p>
                      <a:pPr marL="0" marR="0" algn="l">
                        <a:lnSpc>
                          <a:spcPct val="115000"/>
                        </a:lnSpc>
                        <a:spcBef>
                          <a:spcPts val="60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r>
            </a:tbl>
          </a:graphicData>
        </a:graphic>
      </p:graphicFrame>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540001"/>
            <a:ext cx="5481034" cy="3859754"/>
          </a:xfrm>
        </p:spPr>
      </p:pic>
      <p:sp>
        <p:nvSpPr>
          <p:cNvPr id="8" name="Rectangle 7"/>
          <p:cNvSpPr/>
          <p:nvPr/>
        </p:nvSpPr>
        <p:spPr>
          <a:xfrm>
            <a:off x="553212" y="1481328"/>
            <a:ext cx="2875788" cy="2322575"/>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9" name="Straight Arrow Connector 8"/>
          <p:cNvCxnSpPr/>
          <p:nvPr/>
        </p:nvCxnSpPr>
        <p:spPr>
          <a:xfrm flipV="1">
            <a:off x="3133162" y="3259175"/>
            <a:ext cx="2293404" cy="11405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997565" y="4399752"/>
            <a:ext cx="1157115" cy="243284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p:cNvSpPr/>
          <p:nvPr/>
        </p:nvSpPr>
        <p:spPr>
          <a:xfrm>
            <a:off x="5457304" y="1016002"/>
            <a:ext cx="3531249" cy="239471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63933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9139" y="736482"/>
            <a:ext cx="7594861" cy="5617483"/>
          </a:xfrm>
          <a:solidFill>
            <a:schemeClr val="bg1"/>
          </a:solidFill>
        </p:spPr>
        <p:txBody>
          <a:bodyPr/>
          <a:lstStyle/>
          <a:p>
            <a:r>
              <a:rPr lang="en-ZA" sz="2000" dirty="0" smtClean="0"/>
              <a:t>Important wetlands include those that have ecological importance for maintenance of biodiversity ecosystem integrity, as well as those that provide ecosystem services.</a:t>
            </a:r>
            <a:endParaRPr lang="en-ZA" sz="2000" dirty="0"/>
          </a:p>
          <a:p>
            <a:endParaRPr lang="en-ZA" sz="2000" dirty="0"/>
          </a:p>
          <a:p>
            <a:endParaRPr lang="en-ZA" sz="2000" dirty="0"/>
          </a:p>
          <a:p>
            <a:endParaRPr lang="en-ZA" sz="2000" dirty="0"/>
          </a:p>
          <a:p>
            <a:endParaRPr lang="en-ZA" sz="2000" dirty="0"/>
          </a:p>
          <a:p>
            <a:endParaRPr lang="en-ZA" sz="2000" dirty="0"/>
          </a:p>
          <a:p>
            <a:endParaRPr lang="en-ZA" sz="2000" dirty="0"/>
          </a:p>
          <a:p>
            <a:endParaRPr lang="en-ZA" sz="2000" dirty="0"/>
          </a:p>
          <a:p>
            <a:endParaRPr lang="en-ZA" sz="2000" dirty="0"/>
          </a:p>
          <a:p>
            <a:r>
              <a:rPr lang="en-ZA" sz="2000" dirty="0" smtClean="0"/>
              <a:t>z</a:t>
            </a:r>
            <a:endParaRPr lang="en-ZA" sz="2000" dirty="0"/>
          </a:p>
        </p:txBody>
      </p:sp>
      <p:sp>
        <p:nvSpPr>
          <p:cNvPr id="7" name="Rectangle 6"/>
          <p:cNvSpPr/>
          <p:nvPr/>
        </p:nvSpPr>
        <p:spPr>
          <a:xfrm>
            <a:off x="1476000" y="0"/>
            <a:ext cx="7668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itle 1"/>
          <p:cNvSpPr txBox="1">
            <a:spLocks/>
          </p:cNvSpPr>
          <p:nvPr/>
        </p:nvSpPr>
        <p:spPr>
          <a:xfrm>
            <a:off x="1476000" y="0"/>
            <a:ext cx="7668000" cy="540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sz="2400" b="1" dirty="0">
                <a:solidFill>
                  <a:schemeClr val="bg1"/>
                </a:solidFill>
              </a:rPr>
              <a:t>Identification of Priority Wetlands</a:t>
            </a:r>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1476000" y="2753030"/>
            <a:ext cx="7534656" cy="3600935"/>
          </a:xfrm>
          <a:prstGeom prst="rect">
            <a:avLst/>
          </a:prstGeom>
          <a:noFill/>
        </p:spPr>
      </p:pic>
    </p:spTree>
    <p:extLst>
      <p:ext uri="{BB962C8B-B14F-4D97-AF65-F5344CB8AC3E}">
        <p14:creationId xmlns:p14="http://schemas.microsoft.com/office/powerpoint/2010/main" val="16610265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a:t>F11: Lower </a:t>
            </a:r>
            <a:r>
              <a:rPr lang="en-ZA" dirty="0" err="1"/>
              <a:t>Breede</a:t>
            </a:r>
            <a:r>
              <a:rPr lang="en-ZA" dirty="0"/>
              <a:t> </a:t>
            </a:r>
            <a:r>
              <a:rPr lang="en-ZA" dirty="0" err="1"/>
              <a:t>Renosterveld</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4294301561"/>
              </p:ext>
            </p:extLst>
          </p:nvPr>
        </p:nvGraphicFramePr>
        <p:xfrm>
          <a:off x="0" y="4432054"/>
          <a:ext cx="8924544" cy="2051931"/>
        </p:xfrm>
        <a:graphic>
          <a:graphicData uri="http://schemas.openxmlformats.org/drawingml/2006/table">
            <a:tbl>
              <a:tblPr firstRow="1">
                <a:tableStyleId>{5C22544A-7EE6-4342-B048-85BDC9FD1C3A}</a:tableStyleId>
              </a:tblPr>
              <a:tblGrid>
                <a:gridCol w="1428447"/>
                <a:gridCol w="769163"/>
                <a:gridCol w="1681291"/>
                <a:gridCol w="1681881"/>
                <a:gridCol w="1681881"/>
                <a:gridCol w="1681881"/>
              </a:tblGrid>
              <a:tr h="311711">
                <a:tc>
                  <a:txBody>
                    <a:bodyPr/>
                    <a:lstStyle/>
                    <a:p>
                      <a:pPr marL="0" marR="0">
                        <a:lnSpc>
                          <a:spcPct val="105000"/>
                        </a:lnSpc>
                        <a:spcBef>
                          <a:spcPts val="300"/>
                        </a:spcBef>
                        <a:spcAft>
                          <a:spcPts val="0"/>
                        </a:spcAft>
                      </a:pPr>
                      <a:r>
                        <a:rPr lang="en-ZA" sz="850" dirty="0">
                          <a:effectLst/>
                        </a:rPr>
                        <a:t>Name of Wetland Resource Unit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effectLst/>
                        </a:rPr>
                        <a:t>Component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Sub-component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effectLst/>
                        </a:rPr>
                        <a:t>RQO</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Indicator/ measure</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Numerical limits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790339">
                <a:tc rowSpan="2">
                  <a:txBody>
                    <a:bodyPr/>
                    <a:lstStyle/>
                    <a:p>
                      <a:pPr marL="0" marR="0">
                        <a:lnSpc>
                          <a:spcPct val="105000"/>
                        </a:lnSpc>
                        <a:spcBef>
                          <a:spcPts val="300"/>
                        </a:spcBef>
                        <a:spcAft>
                          <a:spcPts val="0"/>
                        </a:spcAft>
                      </a:pPr>
                      <a:r>
                        <a:rPr lang="en-ZA" sz="850" dirty="0" smtClean="0">
                          <a:effectLst/>
                        </a:rPr>
                        <a:t>East Coast Shale </a:t>
                      </a:r>
                      <a:r>
                        <a:rPr lang="en-ZA" sz="850" dirty="0" err="1" smtClean="0">
                          <a:effectLst/>
                        </a:rPr>
                        <a:t>Renosterveld</a:t>
                      </a:r>
                      <a:r>
                        <a:rPr lang="en-ZA" sz="850" dirty="0" smtClean="0">
                          <a:effectLst/>
                        </a:rPr>
                        <a:t> Floodplain</a:t>
                      </a:r>
                      <a:r>
                        <a:rPr lang="en-ZA" sz="850" baseline="0" dirty="0" smtClean="0">
                          <a:effectLst/>
                        </a:rPr>
                        <a:t> (</a:t>
                      </a:r>
                      <a:r>
                        <a:rPr lang="en-ZA" sz="850" baseline="0" dirty="0" err="1" smtClean="0">
                          <a:effectLst/>
                        </a:rPr>
                        <a:t>Breede</a:t>
                      </a:r>
                      <a:r>
                        <a:rPr lang="en-ZA" sz="850" baseline="0" dirty="0" smtClean="0">
                          <a:effectLst/>
                        </a:rPr>
                        <a: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Quantity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solidFill>
                            <a:schemeClr val="tx1"/>
                          </a:solidFill>
                          <a:effectLst/>
                        </a:rPr>
                        <a:t>Water distribution and retention patterns.</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solidFill>
                            <a:schemeClr val="tx1"/>
                          </a:solidFill>
                          <a:effectLst/>
                        </a:rPr>
                        <a:t>Saturation </a:t>
                      </a:r>
                      <a:r>
                        <a:rPr lang="en-GB" sz="800" dirty="0">
                          <a:solidFill>
                            <a:schemeClr val="tx1"/>
                          </a:solidFill>
                          <a:effectLst/>
                        </a:rPr>
                        <a:t> </a:t>
                      </a:r>
                      <a:r>
                        <a:rPr lang="en-ZA" sz="850" dirty="0">
                          <a:solidFill>
                            <a:schemeClr val="tx1"/>
                          </a:solidFill>
                          <a:effectLst/>
                        </a:rPr>
                        <a:t>is required. Flows should be such that they do not pose a threat to the nature of the wetland. </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solidFill>
                            <a:schemeClr val="tx1"/>
                          </a:solidFill>
                          <a:effectLst/>
                        </a:rPr>
                        <a:t>Water distribution and retention patterns.</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solidFill>
                            <a:schemeClr val="tx1"/>
                          </a:solidFill>
                          <a:effectLst/>
                        </a:rPr>
                        <a:t>Water distribution and retention pattern score as a part of hydrology module in WET-Health. </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949881">
                <a:tc vMerge="1">
                  <a:txBody>
                    <a:bodyPr/>
                    <a:lstStyle/>
                    <a:p>
                      <a:pPr marL="0" marR="0">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Quality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System variables.</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solidFill>
                            <a:schemeClr val="tx1"/>
                          </a:solidFill>
                          <a:effectLst/>
                        </a:rPr>
                        <a:t>The ecosystem services, in terms of </a:t>
                      </a:r>
                      <a:r>
                        <a:rPr lang="en-ZA" sz="850" dirty="0" smtClean="0">
                          <a:solidFill>
                            <a:schemeClr val="tx1"/>
                          </a:solidFill>
                          <a:effectLst/>
                        </a:rPr>
                        <a:t>water quality</a:t>
                      </a:r>
                      <a:r>
                        <a:rPr lang="en-ZA" sz="850" baseline="0" dirty="0" smtClean="0">
                          <a:solidFill>
                            <a:schemeClr val="tx1"/>
                          </a:solidFill>
                          <a:effectLst/>
                        </a:rPr>
                        <a:t> amelioration</a:t>
                      </a:r>
                      <a:r>
                        <a:rPr lang="en-GB" sz="800" dirty="0">
                          <a:solidFill>
                            <a:schemeClr val="tx1"/>
                          </a:solidFill>
                          <a:effectLst/>
                        </a:rPr>
                        <a:t> </a:t>
                      </a:r>
                      <a:r>
                        <a:rPr lang="en-ZA" sz="850" dirty="0">
                          <a:solidFill>
                            <a:schemeClr val="tx1"/>
                          </a:solidFill>
                          <a:effectLst/>
                        </a:rPr>
                        <a:t>, provided by the wetland must be managed so as not to undermine the ecological value. </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System variables</a:t>
                      </a:r>
                      <a:r>
                        <a:rPr lang="en-ZA" sz="850" dirty="0">
                          <a:solidFill>
                            <a:schemeClr val="tx1"/>
                          </a:solidFill>
                          <a:effectLst/>
                        </a:rPr>
                        <a:t> </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Sample every three years.</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bl>
          </a:graphicData>
        </a:graphic>
      </p:graphicFrame>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540001"/>
            <a:ext cx="5526902" cy="3892054"/>
          </a:xfrm>
        </p:spPr>
      </p:pic>
      <p:sp>
        <p:nvSpPr>
          <p:cNvPr id="7" name="Rectangle 6"/>
          <p:cNvSpPr/>
          <p:nvPr/>
        </p:nvSpPr>
        <p:spPr>
          <a:xfrm>
            <a:off x="553212" y="1481328"/>
            <a:ext cx="2875788" cy="2322575"/>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8" name="Table 7"/>
          <p:cNvGraphicFramePr>
            <a:graphicFrameLocks noGrp="1"/>
          </p:cNvGraphicFramePr>
          <p:nvPr>
            <p:extLst>
              <p:ext uri="{D42A27DB-BD31-4B8C-83A1-F6EECF244321}">
                <p14:modId xmlns:p14="http://schemas.microsoft.com/office/powerpoint/2010/main" val="3742630081"/>
              </p:ext>
            </p:extLst>
          </p:nvPr>
        </p:nvGraphicFramePr>
        <p:xfrm>
          <a:off x="5875843" y="1390651"/>
          <a:ext cx="3096476" cy="728472"/>
        </p:xfrm>
        <a:graphic>
          <a:graphicData uri="http://schemas.openxmlformats.org/drawingml/2006/table">
            <a:tbl>
              <a:tblPr firstRow="1" firstCol="1" bandRow="1">
                <a:tableStyleId>{5C22544A-7EE6-4342-B048-85BDC9FD1C3A}</a:tableStyleId>
              </a:tblPr>
              <a:tblGrid>
                <a:gridCol w="2116013"/>
                <a:gridCol w="980463"/>
              </a:tblGrid>
              <a:tr h="728472">
                <a:tc>
                  <a:txBody>
                    <a:bodyPr/>
                    <a:lstStyle/>
                    <a:p>
                      <a:pPr marL="0" marR="0" algn="r">
                        <a:lnSpc>
                          <a:spcPct val="107000"/>
                        </a:lnSpc>
                        <a:spcBef>
                          <a:spcPts val="0"/>
                        </a:spcBef>
                        <a:spcAft>
                          <a:spcPts val="0"/>
                        </a:spcAft>
                      </a:pPr>
                      <a:r>
                        <a:rPr lang="en-GB" sz="1800" dirty="0">
                          <a:effectLst/>
                        </a:rPr>
                        <a:t>F11 Lower </a:t>
                      </a:r>
                      <a:r>
                        <a:rPr lang="en-GB" sz="1800" dirty="0" err="1">
                          <a:effectLst/>
                        </a:rPr>
                        <a:t>Breede</a:t>
                      </a:r>
                      <a:r>
                        <a:rPr lang="en-GB" sz="1800" dirty="0">
                          <a:effectLst/>
                        </a:rPr>
                        <a:t> </a:t>
                      </a:r>
                      <a:r>
                        <a:rPr lang="en-GB" sz="1800" dirty="0" err="1">
                          <a:effectLst/>
                        </a:rPr>
                        <a:t>Renosterveld</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dirty="0" smtClean="0">
                          <a:effectLst/>
                        </a:rPr>
                        <a:t>III</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000"/>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100240472"/>
              </p:ext>
            </p:extLst>
          </p:nvPr>
        </p:nvGraphicFramePr>
        <p:xfrm>
          <a:off x="5875842" y="803656"/>
          <a:ext cx="3096476" cy="586994"/>
        </p:xfrm>
        <a:graphic>
          <a:graphicData uri="http://schemas.openxmlformats.org/drawingml/2006/table">
            <a:tbl>
              <a:tblPr firstRow="1" firstCol="1" bandRow="1">
                <a:tableStyleId>{5C22544A-7EE6-4342-B048-85BDC9FD1C3A}</a:tableStyleId>
              </a:tblPr>
              <a:tblGrid>
                <a:gridCol w="2123477"/>
                <a:gridCol w="972999"/>
              </a:tblGrid>
              <a:tr h="435676">
                <a:tc>
                  <a:txBody>
                    <a:bodyPr/>
                    <a:lstStyle/>
                    <a:p>
                      <a:pPr marL="0" marR="0" algn="ctr">
                        <a:lnSpc>
                          <a:spcPct val="107000"/>
                        </a:lnSpc>
                        <a:spcBef>
                          <a:spcPts val="0"/>
                        </a:spcBef>
                        <a:spcAft>
                          <a:spcPts val="0"/>
                        </a:spcAft>
                      </a:pPr>
                      <a:r>
                        <a:rPr lang="en-GB" sz="1800" dirty="0">
                          <a:effectLst/>
                        </a:rPr>
                        <a:t>IUA</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dirty="0">
                          <a:effectLst/>
                        </a:rPr>
                        <a:t>Spatially targeted</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39976015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84048"/>
            <a:ext cx="9154898" cy="6473952"/>
          </a:xfrm>
        </p:spPr>
      </p:pic>
      <p:graphicFrame>
        <p:nvGraphicFramePr>
          <p:cNvPr id="23" name="Table 22"/>
          <p:cNvGraphicFramePr>
            <a:graphicFrameLocks noGrp="1"/>
          </p:cNvGraphicFramePr>
          <p:nvPr>
            <p:extLst>
              <p:ext uri="{D42A27DB-BD31-4B8C-83A1-F6EECF244321}">
                <p14:modId xmlns:p14="http://schemas.microsoft.com/office/powerpoint/2010/main" val="540331070"/>
              </p:ext>
            </p:extLst>
          </p:nvPr>
        </p:nvGraphicFramePr>
        <p:xfrm>
          <a:off x="482878" y="1660906"/>
          <a:ext cx="3922777" cy="1008126"/>
        </p:xfrm>
        <a:graphic>
          <a:graphicData uri="http://schemas.openxmlformats.org/drawingml/2006/table">
            <a:tbl>
              <a:tblPr firstRow="1" firstCol="1" bandRow="1">
                <a:tableStyleId>{5C22544A-7EE6-4342-B048-85BDC9FD1C3A}</a:tableStyleId>
              </a:tblPr>
              <a:tblGrid>
                <a:gridCol w="340614"/>
                <a:gridCol w="557784"/>
                <a:gridCol w="1401438"/>
                <a:gridCol w="506165"/>
                <a:gridCol w="546336"/>
                <a:gridCol w="570440"/>
              </a:tblGrid>
              <a:tr h="78994">
                <a:tc>
                  <a:txBody>
                    <a:bodyPr/>
                    <a:lstStyle/>
                    <a:p>
                      <a:pPr marL="0" marR="0">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IUA</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NB</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Supply</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Demand</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1348">
                <a:tc rowSpan="2">
                  <a:txBody>
                    <a:bodyPr/>
                    <a:lstStyle/>
                    <a:p>
                      <a:pPr marL="0" marR="0">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B4</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900" dirty="0" smtClean="0">
                          <a:effectLst/>
                        </a:rPr>
                        <a:t>WR3 Southern Coastal</a:t>
                      </a:r>
                      <a:endParaRPr lang="en-GB" sz="900" dirty="0" smtClean="0">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900" dirty="0" smtClean="0">
                          <a:effectLst/>
                        </a:rPr>
                        <a:t>East Coast Shale </a:t>
                      </a:r>
                      <a:r>
                        <a:rPr lang="en-ZA" sz="900" dirty="0" err="1" smtClean="0">
                          <a:effectLst/>
                        </a:rPr>
                        <a:t>Renosterveld</a:t>
                      </a:r>
                      <a:r>
                        <a:rPr lang="en-ZA" sz="900" dirty="0" smtClean="0">
                          <a:effectLst/>
                        </a:rPr>
                        <a:t> Floodplain</a:t>
                      </a:r>
                      <a:r>
                        <a:rPr lang="en-GB" sz="900" baseline="0" dirty="0" smtClean="0">
                          <a:solidFill>
                            <a:schemeClr val="tx1"/>
                          </a:solidFill>
                          <a:effectLst/>
                          <a:latin typeface="+mn-lt"/>
                          <a:cs typeface="Times New Roman" panose="02020603050405020304" pitchFamily="18" charset="0"/>
                        </a:rPr>
                        <a:t> (Elands)</a:t>
                      </a:r>
                      <a:endParaRPr lang="en-GB" sz="900" dirty="0" smtClean="0">
                        <a:effectLst/>
                        <a:latin typeface="+mn-lt"/>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2024">
                <a:tc vMerge="1">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900" dirty="0" smtClean="0">
                          <a:effectLst/>
                        </a:rPr>
                        <a:t>WR3 Southern Coastal</a:t>
                      </a:r>
                      <a:endParaRPr lang="en-GB" sz="900" dirty="0" smtClean="0">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900" dirty="0" smtClean="0">
                          <a:effectLst/>
                        </a:rPr>
                        <a:t>East Coast Shale </a:t>
                      </a:r>
                      <a:r>
                        <a:rPr lang="en-ZA" sz="900" dirty="0" err="1" smtClean="0">
                          <a:effectLst/>
                        </a:rPr>
                        <a:t>Renosterveld</a:t>
                      </a:r>
                      <a:r>
                        <a:rPr lang="en-ZA" sz="900" dirty="0" smtClean="0">
                          <a:effectLst/>
                        </a:rPr>
                        <a:t> Floodplain</a:t>
                      </a:r>
                      <a:r>
                        <a:rPr lang="en-GB" sz="900" baseline="0" dirty="0" smtClean="0">
                          <a:solidFill>
                            <a:schemeClr val="tx1"/>
                          </a:solidFill>
                          <a:effectLst/>
                          <a:latin typeface="+mn-lt"/>
                          <a:cs typeface="Times New Roman" panose="02020603050405020304" pitchFamily="18" charset="0"/>
                        </a:rPr>
                        <a:t> (</a:t>
                      </a:r>
                      <a:r>
                        <a:rPr lang="en-GB" sz="900" baseline="0" dirty="0" err="1" smtClean="0">
                          <a:solidFill>
                            <a:schemeClr val="tx1"/>
                          </a:solidFill>
                          <a:effectLst/>
                          <a:latin typeface="+mn-lt"/>
                          <a:cs typeface="Times New Roman" panose="02020603050405020304" pitchFamily="18" charset="0"/>
                        </a:rPr>
                        <a:t>Riviersonderend</a:t>
                      </a:r>
                      <a:r>
                        <a:rPr lang="en-GB" sz="900" baseline="0" dirty="0" smtClean="0">
                          <a:solidFill>
                            <a:schemeClr val="tx1"/>
                          </a:solidFill>
                          <a:effectLst/>
                          <a:latin typeface="+mn-lt"/>
                          <a:cs typeface="Times New Roman" panose="02020603050405020304" pitchFamily="18" charset="0"/>
                        </a:rPr>
                        <a:t>)</a:t>
                      </a:r>
                      <a:endParaRPr lang="en-GB" sz="900" dirty="0" smtClean="0">
                        <a:effectLst/>
                        <a:latin typeface="+mn-lt"/>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24" name="Straight Arrow Connector 23"/>
          <p:cNvCxnSpPr/>
          <p:nvPr/>
        </p:nvCxnSpPr>
        <p:spPr>
          <a:xfrm>
            <a:off x="2943419" y="2663190"/>
            <a:ext cx="272422" cy="9852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856232" y="2609555"/>
            <a:ext cx="0" cy="6514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641736" y="3154680"/>
            <a:ext cx="616832" cy="847088"/>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p:nvPr/>
        </p:nvSpPr>
        <p:spPr>
          <a:xfrm>
            <a:off x="2258568" y="3665474"/>
            <a:ext cx="1129478" cy="442592"/>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44143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B4: </a:t>
            </a:r>
            <a:r>
              <a:rPr lang="en-ZA" dirty="0" err="1" smtClean="0"/>
              <a:t>Riviersonderend</a:t>
            </a:r>
            <a:r>
              <a:rPr lang="en-ZA" dirty="0" smtClean="0"/>
              <a:t> </a:t>
            </a:r>
            <a:r>
              <a:rPr lang="en-ZA" dirty="0" err="1" smtClean="0"/>
              <a:t>Thewaters</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1723922002"/>
              </p:ext>
            </p:extLst>
          </p:nvPr>
        </p:nvGraphicFramePr>
        <p:xfrm>
          <a:off x="77722" y="4399755"/>
          <a:ext cx="8988556" cy="2522420"/>
        </p:xfrm>
        <a:graphic>
          <a:graphicData uri="http://schemas.openxmlformats.org/drawingml/2006/table">
            <a:tbl>
              <a:tblPr firstRow="1" firstCol="1" bandRow="1">
                <a:tableStyleId>{5C22544A-7EE6-4342-B048-85BDC9FD1C3A}</a:tableStyleId>
              </a:tblPr>
              <a:tblGrid>
                <a:gridCol w="684567"/>
                <a:gridCol w="1090237"/>
                <a:gridCol w="316929"/>
                <a:gridCol w="405670"/>
                <a:gridCol w="278898"/>
                <a:gridCol w="266221"/>
                <a:gridCol w="278898"/>
                <a:gridCol w="266221"/>
                <a:gridCol w="557796"/>
                <a:gridCol w="735276"/>
                <a:gridCol w="392992"/>
                <a:gridCol w="342284"/>
                <a:gridCol w="519764"/>
                <a:gridCol w="215512"/>
                <a:gridCol w="266221"/>
                <a:gridCol w="304252"/>
                <a:gridCol w="507087"/>
                <a:gridCol w="507087"/>
                <a:gridCol w="1052644"/>
              </a:tblGrid>
              <a:tr h="124765">
                <a:tc rowSpan="4">
                  <a:txBody>
                    <a:bodyPr/>
                    <a:lstStyle/>
                    <a:p>
                      <a:pPr marL="0" marR="0" algn="ctr">
                        <a:lnSpc>
                          <a:spcPct val="105000"/>
                        </a:lnSpc>
                        <a:spcBef>
                          <a:spcPts val="300"/>
                        </a:spcBef>
                        <a:spcAft>
                          <a:spcPts val="0"/>
                        </a:spcAft>
                      </a:pPr>
                      <a:r>
                        <a:rPr lang="en-ZA" sz="900" dirty="0">
                          <a:effectLst/>
                        </a:rPr>
                        <a:t>Wetland Region</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4">
                  <a:txBody>
                    <a:bodyPr/>
                    <a:lstStyle/>
                    <a:p>
                      <a:pPr marL="0" marR="0" algn="ctr">
                        <a:lnSpc>
                          <a:spcPct val="105000"/>
                        </a:lnSpc>
                        <a:spcBef>
                          <a:spcPts val="300"/>
                        </a:spcBef>
                        <a:spcAft>
                          <a:spcPts val="0"/>
                        </a:spcAft>
                      </a:pPr>
                      <a:r>
                        <a:rPr lang="en-ZA" sz="900">
                          <a:effectLst/>
                        </a:rPr>
                        <a:t>Wetland Resource Unit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gridSpan="3">
                  <a:txBody>
                    <a:bodyPr/>
                    <a:lstStyle/>
                    <a:p>
                      <a:pPr marL="0" marR="0" algn="ctr">
                        <a:lnSpc>
                          <a:spcPct val="105000"/>
                        </a:lnSpc>
                        <a:spcBef>
                          <a:spcPts val="300"/>
                        </a:spcBef>
                        <a:spcAft>
                          <a:spcPts val="0"/>
                        </a:spcAft>
                      </a:pPr>
                      <a:r>
                        <a:rPr lang="en-ZA" sz="900">
                          <a:effectLst/>
                        </a:rPr>
                        <a:t>Priority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hMerge="1">
                  <a:txBody>
                    <a:bodyPr/>
                    <a:lstStyle/>
                    <a:p>
                      <a:endParaRPr lang="en-GB"/>
                    </a:p>
                  </a:txBody>
                  <a:tcPr/>
                </a:tc>
                <a:tc hMerge="1">
                  <a:txBody>
                    <a:bodyPr/>
                    <a:lstStyle/>
                    <a:p>
                      <a:endParaRPr lang="en-GB"/>
                    </a:p>
                  </a:txBody>
                  <a:tcPr/>
                </a:tc>
                <a:tc rowSpan="4">
                  <a:txBody>
                    <a:bodyPr/>
                    <a:lstStyle/>
                    <a:p>
                      <a:pPr marL="0" marR="0" algn="ctr">
                        <a:lnSpc>
                          <a:spcPct val="105000"/>
                        </a:lnSpc>
                        <a:spcBef>
                          <a:spcPts val="300"/>
                        </a:spcBef>
                        <a:spcAft>
                          <a:spcPts val="0"/>
                        </a:spcAft>
                      </a:pPr>
                      <a:r>
                        <a:rPr lang="en-ZA" sz="900">
                          <a:effectLst/>
                        </a:rPr>
                        <a:t>PES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4">
                  <a:txBody>
                    <a:bodyPr/>
                    <a:lstStyle/>
                    <a:p>
                      <a:pPr marL="0" marR="0" algn="ctr">
                        <a:lnSpc>
                          <a:spcPct val="105000"/>
                        </a:lnSpc>
                        <a:spcBef>
                          <a:spcPts val="300"/>
                        </a:spcBef>
                        <a:spcAft>
                          <a:spcPts val="0"/>
                        </a:spcAft>
                      </a:pPr>
                      <a:r>
                        <a:rPr lang="en-ZA" sz="900">
                          <a:effectLst/>
                        </a:rPr>
                        <a:t>EIS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4">
                  <a:txBody>
                    <a:bodyPr/>
                    <a:lstStyle/>
                    <a:p>
                      <a:pPr marL="0" marR="0" algn="ctr">
                        <a:lnSpc>
                          <a:spcPct val="105000"/>
                        </a:lnSpc>
                        <a:spcBef>
                          <a:spcPts val="300"/>
                        </a:spcBef>
                        <a:spcAft>
                          <a:spcPts val="0"/>
                        </a:spcAft>
                      </a:pPr>
                      <a:r>
                        <a:rPr lang="en-ZA" sz="900">
                          <a:effectLst/>
                        </a:rPr>
                        <a:t>REC</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gridSpan="2">
                  <a:txBody>
                    <a:bodyPr/>
                    <a:lstStyle/>
                    <a:p>
                      <a:pPr marL="0" marR="0" algn="ctr">
                        <a:lnSpc>
                          <a:spcPct val="105000"/>
                        </a:lnSpc>
                        <a:spcBef>
                          <a:spcPts val="300"/>
                        </a:spcBef>
                        <a:spcAft>
                          <a:spcPts val="0"/>
                        </a:spcAft>
                      </a:pPr>
                      <a:r>
                        <a:rPr lang="en-ZA" sz="900">
                          <a:effectLst/>
                        </a:rPr>
                        <a:t>Quantity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gridSpan="6">
                  <a:txBody>
                    <a:bodyPr/>
                    <a:lstStyle/>
                    <a:p>
                      <a:pPr marL="0" marR="0" algn="ctr">
                        <a:lnSpc>
                          <a:spcPct val="105000"/>
                        </a:lnSpc>
                        <a:spcBef>
                          <a:spcPts val="300"/>
                        </a:spcBef>
                        <a:spcAft>
                          <a:spcPts val="0"/>
                        </a:spcAft>
                      </a:pPr>
                      <a:r>
                        <a:rPr lang="en-ZA" sz="900">
                          <a:effectLst/>
                        </a:rPr>
                        <a:t>Quality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gridSpan="2">
                  <a:txBody>
                    <a:bodyPr/>
                    <a:lstStyle/>
                    <a:p>
                      <a:pPr marL="0" marR="0" algn="ctr">
                        <a:lnSpc>
                          <a:spcPct val="105000"/>
                        </a:lnSpc>
                        <a:spcBef>
                          <a:spcPts val="300"/>
                        </a:spcBef>
                        <a:spcAft>
                          <a:spcPts val="0"/>
                        </a:spcAft>
                      </a:pPr>
                      <a:r>
                        <a:rPr lang="en-ZA" sz="900">
                          <a:effectLst/>
                        </a:rPr>
                        <a:t>Habitat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4">
                  <a:txBody>
                    <a:bodyPr/>
                    <a:lstStyle/>
                    <a:p>
                      <a:pPr marL="0" marR="0" algn="ctr">
                        <a:lnSpc>
                          <a:spcPct val="105000"/>
                        </a:lnSpc>
                        <a:spcBef>
                          <a:spcPts val="300"/>
                        </a:spcBef>
                        <a:spcAft>
                          <a:spcPts val="0"/>
                        </a:spcAft>
                      </a:pPr>
                      <a:r>
                        <a:rPr lang="en-ZA" sz="900" dirty="0">
                          <a:effectLst/>
                        </a:rPr>
                        <a:t>Indicators selected</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440717">
                <a:tc vMerge="1">
                  <a:txBody>
                    <a:bodyPr/>
                    <a:lstStyle/>
                    <a:p>
                      <a:endParaRPr lang="en-GB"/>
                    </a:p>
                  </a:txBody>
                  <a:tcPr/>
                </a:tc>
                <a:tc vMerge="1">
                  <a:txBody>
                    <a:bodyPr/>
                    <a:lstStyle/>
                    <a:p>
                      <a:endParaRPr lang="en-GB"/>
                    </a:p>
                  </a:txBody>
                  <a:tcPr/>
                </a:tc>
                <a:tc rowSpan="3">
                  <a:txBody>
                    <a:bodyPr/>
                    <a:lstStyle/>
                    <a:p>
                      <a:pPr marL="0" marR="0">
                        <a:lnSpc>
                          <a:spcPct val="105000"/>
                        </a:lnSpc>
                        <a:spcBef>
                          <a:spcPts val="300"/>
                        </a:spcBef>
                        <a:spcAft>
                          <a:spcPts val="0"/>
                        </a:spcAft>
                      </a:pPr>
                      <a:r>
                        <a:rPr lang="en-ZA" sz="900">
                          <a:effectLst/>
                        </a:rPr>
                        <a:t>Ecological Importance</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gridSpan="2">
                  <a:txBody>
                    <a:bodyPr/>
                    <a:lstStyle/>
                    <a:p>
                      <a:pPr marL="0" marR="0">
                        <a:lnSpc>
                          <a:spcPct val="105000"/>
                        </a:lnSpc>
                        <a:spcBef>
                          <a:spcPts val="300"/>
                        </a:spcBef>
                        <a:spcAft>
                          <a:spcPts val="0"/>
                        </a:spcAft>
                      </a:pPr>
                      <a:r>
                        <a:rPr lang="en-ZA" sz="900">
                          <a:effectLst/>
                        </a:rPr>
                        <a:t>Provision of ecosystem services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h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gridSpan="6"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tr>
              <a:tr h="108742">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rowSpan="2">
                  <a:txBody>
                    <a:bodyPr/>
                    <a:lstStyle/>
                    <a:p>
                      <a:pPr marL="71755" marR="71755">
                        <a:lnSpc>
                          <a:spcPct val="105000"/>
                        </a:lnSpc>
                        <a:spcBef>
                          <a:spcPts val="300"/>
                        </a:spcBef>
                        <a:spcAft>
                          <a:spcPts val="0"/>
                        </a:spcAft>
                      </a:pPr>
                      <a:r>
                        <a:rPr lang="en-ZA" sz="900">
                          <a:effectLst/>
                        </a:rPr>
                        <a:t>Water inputs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Water distribution &amp; retention patterns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Nutrients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Salts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System variables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Toxics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Pathogens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Sediments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Geomorphology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dirty="0">
                          <a:effectLst/>
                        </a:rPr>
                        <a:t>Wetland vegetation</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vMerge="1">
                  <a:txBody>
                    <a:bodyPr/>
                    <a:lstStyle/>
                    <a:p>
                      <a:endParaRPr lang="en-GB"/>
                    </a:p>
                  </a:txBody>
                  <a:tcPr/>
                </a:tc>
              </a:tr>
              <a:tr h="448948">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a:lnSpc>
                          <a:spcPct val="105000"/>
                        </a:lnSpc>
                        <a:spcBef>
                          <a:spcPts val="300"/>
                        </a:spcBef>
                        <a:spcAft>
                          <a:spcPts val="0"/>
                        </a:spcAft>
                      </a:pPr>
                      <a:r>
                        <a:rPr lang="en-ZA" sz="900" dirty="0">
                          <a:effectLst/>
                        </a:rPr>
                        <a:t>Supply</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a:txBody>
                    <a:bodyPr/>
                    <a:lstStyle/>
                    <a:p>
                      <a:pPr marL="0" marR="0">
                        <a:lnSpc>
                          <a:spcPct val="105000"/>
                        </a:lnSpc>
                        <a:spcBef>
                          <a:spcPts val="300"/>
                        </a:spcBef>
                        <a:spcAft>
                          <a:spcPts val="0"/>
                        </a:spcAft>
                      </a:pPr>
                      <a:r>
                        <a:rPr lang="en-ZA" sz="900">
                          <a:effectLst/>
                        </a:rPr>
                        <a:t>Demand</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r>
              <a:tr h="531151">
                <a:tc>
                  <a:txBody>
                    <a:bodyPr/>
                    <a:lstStyle/>
                    <a:p>
                      <a:pPr marL="0" marR="0">
                        <a:lnSpc>
                          <a:spcPct val="105000"/>
                        </a:lnSpc>
                        <a:spcBef>
                          <a:spcPts val="300"/>
                        </a:spcBef>
                        <a:spcAft>
                          <a:spcPts val="0"/>
                        </a:spcAft>
                      </a:pPr>
                      <a:r>
                        <a:rPr lang="en-GB" sz="900" dirty="0" smtClean="0">
                          <a:effectLst/>
                          <a:latin typeface="Arial" panose="020B0604020202020204" pitchFamily="34" charset="0"/>
                          <a:ea typeface="Times New Roman" panose="02020603050405020304" pitchFamily="18" charset="0"/>
                          <a:cs typeface="Times New Roman" panose="02020603050405020304" pitchFamily="18" charset="0"/>
                        </a:rPr>
                        <a:t>WR1 Western Folded</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900" dirty="0" smtClean="0">
                          <a:effectLst/>
                        </a:rPr>
                        <a:t>East Coast Shale </a:t>
                      </a:r>
                      <a:r>
                        <a:rPr lang="en-ZA" sz="900" dirty="0" err="1" smtClean="0">
                          <a:effectLst/>
                        </a:rPr>
                        <a:t>Renosterveld</a:t>
                      </a:r>
                      <a:r>
                        <a:rPr lang="en-ZA" sz="900" dirty="0" smtClean="0">
                          <a:effectLst/>
                        </a:rPr>
                        <a:t> Floodplain</a:t>
                      </a:r>
                      <a:r>
                        <a:rPr lang="en-GB" sz="900" baseline="0" dirty="0" smtClean="0">
                          <a:solidFill>
                            <a:schemeClr val="tx1"/>
                          </a:solidFill>
                          <a:effectLst/>
                          <a:latin typeface="+mn-lt"/>
                          <a:cs typeface="Times New Roman" panose="02020603050405020304" pitchFamily="18" charset="0"/>
                        </a:rPr>
                        <a:t> (Elands)</a:t>
                      </a:r>
                      <a:endParaRPr lang="en-GB" sz="900" dirty="0" smtClean="0">
                        <a:effectLst/>
                        <a:latin typeface="+mn-lt"/>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US" sz="900" dirty="0" smtClean="0">
                          <a:effectLst/>
                          <a:latin typeface="Arial" panose="020B0604020202020204" pitchFamily="34" charset="0"/>
                          <a:ea typeface="Times New Roman" panose="02020603050405020304" pitchFamily="18" charset="0"/>
                          <a:cs typeface="Times New Roman" panose="02020603050405020304" pitchFamily="18" charset="0"/>
                        </a:rPr>
                        <a:t>Water distribution and retention patterns. Wetland vegetation.</a:t>
                      </a:r>
                      <a:endParaRPr lang="en-GB" sz="900" dirty="0" smtClean="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803923">
                <a:tc>
                  <a:txBody>
                    <a:bodyPr/>
                    <a:lstStyle/>
                    <a:p>
                      <a:pPr marL="0" marR="0">
                        <a:lnSpc>
                          <a:spcPct val="105000"/>
                        </a:lnSpc>
                        <a:spcBef>
                          <a:spcPts val="300"/>
                        </a:spcBef>
                        <a:spcAft>
                          <a:spcPts val="0"/>
                        </a:spcAft>
                      </a:pPr>
                      <a:r>
                        <a:rPr lang="en-GB" sz="900" dirty="0" smtClean="0">
                          <a:effectLst/>
                          <a:latin typeface="Arial" panose="020B0604020202020204" pitchFamily="34" charset="0"/>
                          <a:ea typeface="Times New Roman" panose="02020603050405020304" pitchFamily="18" charset="0"/>
                          <a:cs typeface="Times New Roman" panose="02020603050405020304" pitchFamily="18" charset="0"/>
                        </a:rPr>
                        <a:t>WR3 Southern Coastal</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US" sz="900" dirty="0" smtClean="0">
                          <a:effectLst/>
                          <a:latin typeface="Arial" panose="020B0604020202020204" pitchFamily="34" charset="0"/>
                          <a:ea typeface="Times New Roman" panose="02020603050405020304" pitchFamily="18" charset="0"/>
                          <a:cs typeface="Times New Roman" panose="02020603050405020304" pitchFamily="18" charset="0"/>
                        </a:rPr>
                        <a:t>East Coast Shale </a:t>
                      </a:r>
                      <a:r>
                        <a:rPr lang="en-US" sz="900" dirty="0" err="1" smtClean="0">
                          <a:effectLst/>
                          <a:latin typeface="Arial" panose="020B0604020202020204" pitchFamily="34" charset="0"/>
                          <a:ea typeface="Times New Roman" panose="02020603050405020304" pitchFamily="18" charset="0"/>
                          <a:cs typeface="Times New Roman" panose="02020603050405020304" pitchFamily="18" charset="0"/>
                        </a:rPr>
                        <a:t>Renosterveld</a:t>
                      </a:r>
                      <a:r>
                        <a:rPr lang="en-US" sz="900" dirty="0" smtClean="0">
                          <a:effectLst/>
                          <a:latin typeface="Arial" panose="020B0604020202020204" pitchFamily="34" charset="0"/>
                          <a:ea typeface="Times New Roman" panose="02020603050405020304" pitchFamily="18" charset="0"/>
                          <a:cs typeface="Times New Roman" panose="02020603050405020304" pitchFamily="18" charset="0"/>
                        </a:rPr>
                        <a:t> Floodplain (</a:t>
                      </a:r>
                      <a:r>
                        <a:rPr lang="en-US" sz="900" dirty="0" err="1" smtClean="0">
                          <a:effectLst/>
                          <a:latin typeface="Arial" panose="020B0604020202020204" pitchFamily="34" charset="0"/>
                          <a:ea typeface="Times New Roman" panose="02020603050405020304" pitchFamily="18" charset="0"/>
                          <a:cs typeface="Times New Roman" panose="02020603050405020304" pitchFamily="18" charset="0"/>
                        </a:rPr>
                        <a:t>Riviersonderend</a:t>
                      </a:r>
                      <a:r>
                        <a:rPr lang="en-US" sz="900" dirty="0" smtClean="0">
                          <a:effectLst/>
                          <a:latin typeface="Arial" panose="020B0604020202020204" pitchFamily="34" charset="0"/>
                          <a:ea typeface="Times New Roman" panose="02020603050405020304" pitchFamily="18" charset="0"/>
                          <a:cs typeface="Times New Roman" panose="02020603050405020304" pitchFamily="18" charset="0"/>
                        </a:rPr>
                        <a: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nSpc>
                          <a:spcPct val="105000"/>
                        </a:lnSpc>
                        <a:spcBef>
                          <a:spcPts val="300"/>
                        </a:spcBef>
                        <a:spcAft>
                          <a:spcPts val="0"/>
                        </a:spcAft>
                      </a:pPr>
                      <a:r>
                        <a:rPr lang="en-ZA" sz="900">
                          <a:solidFill>
                            <a:srgbClr val="0070C0"/>
                          </a:solidFill>
                          <a:effectLst/>
                          <a:latin typeface="Arial" panose="020B0604020202020204" pitchFamily="34" charset="0"/>
                          <a:ea typeface="Times New Roman" panose="02020603050405020304" pitchFamily="18" charset="0"/>
                          <a:cs typeface="Arial" panose="020B0604020202020204" pitchFamily="34" charset="0"/>
                        </a:rPr>
                        <a:t>x</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a:solidFill>
                            <a:srgbClr val="0070C0"/>
                          </a:solidFill>
                          <a:effectLst/>
                          <a:latin typeface="Arial" panose="020B0604020202020204" pitchFamily="34" charset="0"/>
                          <a:ea typeface="Times New Roman" panose="02020603050405020304" pitchFamily="18" charset="0"/>
                          <a:cs typeface="Arial" panose="020B0604020202020204" pitchFamily="34" charset="0"/>
                        </a:rPr>
                        <a:t>x</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a:effectLst/>
                          <a:latin typeface="Arial" panose="020B0604020202020204" pitchFamily="34" charset="0"/>
                          <a:ea typeface="Times New Roman" panose="02020603050405020304" pitchFamily="18" charset="0"/>
                          <a:cs typeface="Arial" panose="020B0604020202020204" pitchFamily="34" charset="0"/>
                        </a:rPr>
                        <a:t>C</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a:effectLst/>
                          <a:latin typeface="Arial" panose="020B0604020202020204" pitchFamily="34" charset="0"/>
                          <a:ea typeface="Times New Roman" panose="02020603050405020304" pitchFamily="18" charset="0"/>
                          <a:cs typeface="Arial" panose="020B0604020202020204" pitchFamily="34" charset="0"/>
                        </a:rPr>
                        <a: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900" dirty="0">
                          <a:effectLst/>
                          <a:latin typeface="Arial" panose="020B0604020202020204" pitchFamily="34" charset="0"/>
                          <a:ea typeface="Times New Roman" panose="02020603050405020304" pitchFamily="18" charset="0"/>
                          <a:cs typeface="Arial" panose="020B0604020202020204" pitchFamily="34" charset="0"/>
                        </a:rPr>
                        <a:t>C</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nSpc>
                          <a:spcPct val="105000"/>
                        </a:lnSpc>
                        <a:spcBef>
                          <a:spcPts val="300"/>
                        </a:spcBef>
                        <a:spcAft>
                          <a:spcPts val="0"/>
                        </a:spcAft>
                      </a:pPr>
                      <a:r>
                        <a:rPr lang="en-US" sz="900" dirty="0" smtClean="0">
                          <a:effectLst/>
                          <a:latin typeface="Arial" panose="020B0604020202020204" pitchFamily="34" charset="0"/>
                          <a:ea typeface="Times New Roman" panose="02020603050405020304" pitchFamily="18" charset="0"/>
                          <a:cs typeface="Times New Roman" panose="02020603050405020304" pitchFamily="18" charset="0"/>
                        </a:rPr>
                        <a:t>Water distribution and retention patterns. Wetland vegetation.</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134345105"/>
              </p:ext>
            </p:extLst>
          </p:nvPr>
        </p:nvGraphicFramePr>
        <p:xfrm>
          <a:off x="5481037" y="1041525"/>
          <a:ext cx="3507516" cy="2186928"/>
        </p:xfrm>
        <a:graphic>
          <a:graphicData uri="http://schemas.openxmlformats.org/drawingml/2006/table">
            <a:tbl>
              <a:tblPr firstRow="1" firstCol="1" bandRow="1">
                <a:tableStyleId>{5C22544A-7EE6-4342-B048-85BDC9FD1C3A}</a:tableStyleId>
              </a:tblPr>
              <a:tblGrid>
                <a:gridCol w="208904"/>
                <a:gridCol w="208904"/>
                <a:gridCol w="232407"/>
                <a:gridCol w="229797"/>
                <a:gridCol w="185403"/>
                <a:gridCol w="186710"/>
                <a:gridCol w="232407"/>
                <a:gridCol w="323803"/>
                <a:gridCol w="322498"/>
                <a:gridCol w="323803"/>
                <a:gridCol w="323803"/>
                <a:gridCol w="279412"/>
                <a:gridCol w="231101"/>
                <a:gridCol w="148845"/>
                <a:gridCol w="69719"/>
              </a:tblGrid>
              <a:tr h="131502">
                <a:tc gridSpan="8">
                  <a:txBody>
                    <a:bodyPr/>
                    <a:lstStyle/>
                    <a:p>
                      <a:pPr marL="0" marR="0" algn="l">
                        <a:lnSpc>
                          <a:spcPct val="115000"/>
                        </a:lnSpc>
                        <a:spcBef>
                          <a:spcPts val="0"/>
                        </a:spcBef>
                        <a:spcAft>
                          <a:spcPts val="0"/>
                        </a:spcAft>
                      </a:pPr>
                      <a:r>
                        <a:rPr lang="en-ZA" sz="800" dirty="0">
                          <a:effectLst/>
                        </a:rPr>
                        <a:t>Regulating and Supporting benefits</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rowSpan="3">
                  <a:txBody>
                    <a:bodyPr/>
                    <a:lstStyle/>
                    <a:p>
                      <a:pPr marL="71755" marR="71755" algn="l">
                        <a:lnSpc>
                          <a:spcPct val="115000"/>
                        </a:lnSpc>
                        <a:spcBef>
                          <a:spcPts val="0"/>
                        </a:spcBef>
                        <a:spcAft>
                          <a:spcPts val="0"/>
                        </a:spcAft>
                      </a:pPr>
                      <a:r>
                        <a:rPr lang="en-ZA" sz="800">
                          <a:effectLst/>
                        </a:rPr>
                        <a:t>Biodiversity maintenance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rowSpan="2" gridSpan="3">
                  <a:txBody>
                    <a:bodyPr/>
                    <a:lstStyle/>
                    <a:p>
                      <a:pPr marL="0" marR="0" algn="l">
                        <a:lnSpc>
                          <a:spcPct val="115000"/>
                        </a:lnSpc>
                        <a:spcBef>
                          <a:spcPts val="0"/>
                        </a:spcBef>
                        <a:spcAft>
                          <a:spcPts val="0"/>
                        </a:spcAft>
                      </a:pPr>
                      <a:r>
                        <a:rPr lang="en-ZA" sz="800">
                          <a:effectLst/>
                        </a:rPr>
                        <a:t>Provision Benefits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rowSpan="2" hMerge="1">
                  <a:txBody>
                    <a:bodyPr/>
                    <a:lstStyle/>
                    <a:p>
                      <a:endParaRPr lang="en-GB"/>
                    </a:p>
                  </a:txBody>
                  <a:tcPr/>
                </a:tc>
                <a:tc rowSpan="2" hMerge="1">
                  <a:txBody>
                    <a:bodyPr/>
                    <a:lstStyle/>
                    <a:p>
                      <a:endParaRPr lang="en-GB"/>
                    </a:p>
                  </a:txBody>
                  <a:tcPr/>
                </a:tc>
                <a:tc rowSpan="2" gridSpan="3">
                  <a:txBody>
                    <a:bodyPr/>
                    <a:lstStyle/>
                    <a:p>
                      <a:pPr marL="0" marR="0" algn="l">
                        <a:lnSpc>
                          <a:spcPct val="115000"/>
                        </a:lnSpc>
                        <a:spcBef>
                          <a:spcPts val="0"/>
                        </a:spcBef>
                        <a:spcAft>
                          <a:spcPts val="0"/>
                        </a:spcAft>
                      </a:pPr>
                      <a:r>
                        <a:rPr lang="en-ZA" sz="800">
                          <a:effectLst/>
                        </a:rPr>
                        <a:t>Cultural Benefits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rowSpan="2" hMerge="1">
                  <a:txBody>
                    <a:bodyPr/>
                    <a:lstStyle/>
                    <a:p>
                      <a:endParaRPr lang="en-GB"/>
                    </a:p>
                  </a:txBody>
                  <a:tcPr/>
                </a:tc>
                <a:tc rowSpan="2" hMerge="1">
                  <a:txBody>
                    <a:bodyPr/>
                    <a:lstStyle/>
                    <a:p>
                      <a:endParaRPr lang="en-GB"/>
                    </a:p>
                  </a:txBody>
                  <a:tcPr/>
                </a:tc>
              </a:tr>
              <a:tr h="263005">
                <a:tc rowSpan="2">
                  <a:txBody>
                    <a:bodyPr/>
                    <a:lstStyle/>
                    <a:p>
                      <a:pPr marL="71755" marR="71755" algn="l">
                        <a:lnSpc>
                          <a:spcPct val="115000"/>
                        </a:lnSpc>
                        <a:spcBef>
                          <a:spcPts val="0"/>
                        </a:spcBef>
                        <a:spcAft>
                          <a:spcPts val="0"/>
                        </a:spcAft>
                      </a:pPr>
                      <a:r>
                        <a:rPr lang="en-ZA" sz="800">
                          <a:effectLst/>
                        </a:rPr>
                        <a:t>Flood attenuation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rowSpan="2">
                  <a:txBody>
                    <a:bodyPr/>
                    <a:lstStyle/>
                    <a:p>
                      <a:pPr marL="71755" marR="71755" algn="l">
                        <a:lnSpc>
                          <a:spcPct val="115000"/>
                        </a:lnSpc>
                        <a:spcBef>
                          <a:spcPts val="0"/>
                        </a:spcBef>
                        <a:spcAft>
                          <a:spcPts val="0"/>
                        </a:spcAft>
                      </a:pPr>
                      <a:r>
                        <a:rPr lang="en-ZA" sz="800">
                          <a:effectLst/>
                        </a:rPr>
                        <a:t>Streamflow regulation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gridSpan="5">
                  <a:txBody>
                    <a:bodyPr/>
                    <a:lstStyle/>
                    <a:p>
                      <a:pPr marL="0" marR="0" algn="l">
                        <a:lnSpc>
                          <a:spcPct val="115000"/>
                        </a:lnSpc>
                        <a:spcBef>
                          <a:spcPts val="0"/>
                        </a:spcBef>
                        <a:spcAft>
                          <a:spcPts val="0"/>
                        </a:spcAft>
                      </a:pPr>
                      <a:r>
                        <a:rPr lang="en-ZA" sz="800">
                          <a:effectLst/>
                        </a:rPr>
                        <a:t>Water Quality Enhancement</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marL="0" marR="0" algn="l">
                        <a:lnSpc>
                          <a:spcPct val="115000"/>
                        </a:lnSpc>
                        <a:spcBef>
                          <a:spcPts val="0"/>
                        </a:spcBef>
                        <a:spcAft>
                          <a:spcPts val="0"/>
                        </a:spcAft>
                      </a:pPr>
                      <a:r>
                        <a:rPr lang="en-ZA" sz="800">
                          <a:effectLst/>
                        </a:rPr>
                        <a:t> </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r>
              <a:tr h="1060616">
                <a:tc vMerge="1">
                  <a:txBody>
                    <a:bodyPr/>
                    <a:lstStyle/>
                    <a:p>
                      <a:endParaRPr lang="en-GB"/>
                    </a:p>
                  </a:txBody>
                  <a:tcPr/>
                </a:tc>
                <a:tc vMerge="1">
                  <a:txBody>
                    <a:bodyPr/>
                    <a:lstStyle/>
                    <a:p>
                      <a:endParaRPr lang="en-GB"/>
                    </a:p>
                  </a:txBody>
                  <a:tcPr/>
                </a:tc>
                <a:tc>
                  <a:txBody>
                    <a:bodyPr/>
                    <a:lstStyle/>
                    <a:p>
                      <a:pPr marL="71755" marR="71755" algn="l">
                        <a:lnSpc>
                          <a:spcPct val="115000"/>
                        </a:lnSpc>
                        <a:spcBef>
                          <a:spcPts val="0"/>
                        </a:spcBef>
                        <a:spcAft>
                          <a:spcPts val="0"/>
                        </a:spcAft>
                      </a:pPr>
                      <a:r>
                        <a:rPr lang="en-ZA" sz="800">
                          <a:effectLst/>
                        </a:rPr>
                        <a:t>Sediment trapping</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Phosphate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Nitrate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Toxicant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Erosion control</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Carbon storage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vMerge="1">
                  <a:txBody>
                    <a:bodyPr/>
                    <a:lstStyle/>
                    <a:p>
                      <a:endParaRPr lang="en-GB"/>
                    </a:p>
                  </a:txBody>
                  <a:tcPr/>
                </a:tc>
                <a:tc>
                  <a:txBody>
                    <a:bodyPr/>
                    <a:lstStyle/>
                    <a:p>
                      <a:pPr marL="71755" marR="71755" algn="l">
                        <a:lnSpc>
                          <a:spcPct val="115000"/>
                        </a:lnSpc>
                        <a:spcBef>
                          <a:spcPts val="0"/>
                        </a:spcBef>
                        <a:spcAft>
                          <a:spcPts val="0"/>
                        </a:spcAft>
                      </a:pPr>
                      <a:r>
                        <a:rPr lang="en-ZA" sz="800">
                          <a:effectLst/>
                        </a:rPr>
                        <a:t>Provision of water for human use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Provision of harvestable resources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Provision of cultivated foods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Cultural heritage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Tourism and recreation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Education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r>
              <a:tr h="705688">
                <a:tc>
                  <a:txBody>
                    <a:bodyPr/>
                    <a:lstStyle/>
                    <a:p>
                      <a:pPr marL="0" marR="0" algn="l">
                        <a:lnSpc>
                          <a:spcPct val="115000"/>
                        </a:lnSpc>
                        <a:spcBef>
                          <a:spcPts val="60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 </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x</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a:effectLst/>
                          <a:latin typeface="Arial" panose="020B0604020202020204" pitchFamily="34" charset="0"/>
                          <a:ea typeface="Arial" panose="020B0604020202020204" pitchFamily="34" charset="0"/>
                          <a:cs typeface="Times New Roman" panose="02020603050405020304" pitchFamily="18" charset="0"/>
                        </a:rPr>
                        <a:t>x</a:t>
                      </a:r>
                      <a:endParaRPr lang="en-GB" sz="100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a:effectLst/>
                          <a:latin typeface="Arial" panose="020B0604020202020204" pitchFamily="34" charset="0"/>
                          <a:ea typeface="Arial" panose="020B0604020202020204" pitchFamily="34" charset="0"/>
                          <a:cs typeface="Times New Roman" panose="02020603050405020304" pitchFamily="18" charset="0"/>
                        </a:rPr>
                        <a:t> </a:t>
                      </a:r>
                      <a:endParaRPr lang="en-GB" sz="1000" dirty="0">
                        <a:effectLst/>
                        <a:latin typeface="Arial" panose="020B0604020202020204" pitchFamily="34" charset="0"/>
                        <a:ea typeface="Arial" panose="020B0604020202020204" pitchFamily="34" charset="0"/>
                        <a:cs typeface="Times New Roman" panose="02020603050405020304" pitchFamily="18" charset="0"/>
                      </a:endParaRPr>
                    </a:p>
                  </a:txBody>
                  <a:tcPr marL="17780" marR="17780" marT="0" marB="0" anchor="ctr">
                    <a:solidFill>
                      <a:schemeClr val="bg1">
                        <a:lumMod val="50000"/>
                      </a:schemeClr>
                    </a:solidFill>
                  </a:tcPr>
                </a:tc>
              </a:tr>
            </a:tbl>
          </a:graphicData>
        </a:graphic>
      </p:graphicFrame>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540001"/>
            <a:ext cx="5481034" cy="3859754"/>
          </a:xfrm>
        </p:spPr>
      </p:pic>
      <p:sp>
        <p:nvSpPr>
          <p:cNvPr id="8" name="Rectangle 7"/>
          <p:cNvSpPr/>
          <p:nvPr/>
        </p:nvSpPr>
        <p:spPr>
          <a:xfrm>
            <a:off x="1646696" y="1737360"/>
            <a:ext cx="616832" cy="847088"/>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2263528" y="2383850"/>
            <a:ext cx="1814696" cy="633669"/>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0" name="Straight Arrow Connector 9"/>
          <p:cNvCxnSpPr/>
          <p:nvPr/>
        </p:nvCxnSpPr>
        <p:spPr>
          <a:xfrm flipV="1">
            <a:off x="2842085" y="3202336"/>
            <a:ext cx="2638948" cy="11974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847088" y="4399754"/>
            <a:ext cx="994997" cy="245824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5435312" y="1005529"/>
            <a:ext cx="3630965" cy="219680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444491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a:t>B4: </a:t>
            </a:r>
            <a:r>
              <a:rPr lang="en-ZA" dirty="0" err="1"/>
              <a:t>Riviersonderend</a:t>
            </a:r>
            <a:r>
              <a:rPr lang="en-ZA" dirty="0"/>
              <a:t> </a:t>
            </a:r>
            <a:r>
              <a:rPr lang="en-ZA" dirty="0" err="1"/>
              <a:t>Thewaters</a:t>
            </a:r>
            <a:endParaRPr lang="en-GB"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540001"/>
            <a:ext cx="5526902" cy="3892054"/>
          </a:xfrm>
        </p:spPr>
      </p:pic>
      <p:sp>
        <p:nvSpPr>
          <p:cNvPr id="7" name="Rectangle 6"/>
          <p:cNvSpPr/>
          <p:nvPr/>
        </p:nvSpPr>
        <p:spPr>
          <a:xfrm>
            <a:off x="1646696" y="1737360"/>
            <a:ext cx="616832" cy="847088"/>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p:nvSpPr>
        <p:spPr>
          <a:xfrm>
            <a:off x="2263528" y="2383850"/>
            <a:ext cx="1814696" cy="633669"/>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9" name="Table 8"/>
          <p:cNvGraphicFramePr>
            <a:graphicFrameLocks noGrp="1"/>
          </p:cNvGraphicFramePr>
          <p:nvPr>
            <p:extLst>
              <p:ext uri="{D42A27DB-BD31-4B8C-83A1-F6EECF244321}">
                <p14:modId xmlns:p14="http://schemas.microsoft.com/office/powerpoint/2010/main" val="694231555"/>
              </p:ext>
            </p:extLst>
          </p:nvPr>
        </p:nvGraphicFramePr>
        <p:xfrm>
          <a:off x="5638945" y="726882"/>
          <a:ext cx="3096476" cy="1108837"/>
        </p:xfrm>
        <a:graphic>
          <a:graphicData uri="http://schemas.openxmlformats.org/drawingml/2006/table">
            <a:tbl>
              <a:tblPr firstRow="1" firstCol="1" bandRow="1">
                <a:tableStyleId>{5C22544A-7EE6-4342-B048-85BDC9FD1C3A}</a:tableStyleId>
              </a:tblPr>
              <a:tblGrid>
                <a:gridCol w="2123477"/>
                <a:gridCol w="972999"/>
              </a:tblGrid>
              <a:tr h="435676">
                <a:tc>
                  <a:txBody>
                    <a:bodyPr/>
                    <a:lstStyle/>
                    <a:p>
                      <a:pPr marL="0" marR="0" algn="ctr">
                        <a:lnSpc>
                          <a:spcPct val="107000"/>
                        </a:lnSpc>
                        <a:spcBef>
                          <a:spcPts val="0"/>
                        </a:spcBef>
                        <a:spcAft>
                          <a:spcPts val="0"/>
                        </a:spcAft>
                      </a:pPr>
                      <a:r>
                        <a:rPr lang="en-GB" sz="1800" dirty="0">
                          <a:effectLst/>
                        </a:rPr>
                        <a:t>IUA</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a:effectLst/>
                        </a:rPr>
                        <a:t>Spatially targeted</a:t>
                      </a:r>
                      <a:endParaRPr lang="en-GB"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222778">
                <a:tc>
                  <a:txBody>
                    <a:bodyPr/>
                    <a:lstStyle/>
                    <a:p>
                      <a:pPr marL="0" marR="0" algn="r">
                        <a:lnSpc>
                          <a:spcPct val="107000"/>
                        </a:lnSpc>
                        <a:spcBef>
                          <a:spcPts val="0"/>
                        </a:spcBef>
                        <a:spcAft>
                          <a:spcPts val="0"/>
                        </a:spcAft>
                      </a:pPr>
                      <a:r>
                        <a:rPr lang="en-GB" sz="1600" dirty="0" smtClean="0">
                          <a:effectLst/>
                          <a:latin typeface="Calibri" panose="020F0502020204030204" pitchFamily="34" charset="0"/>
                          <a:ea typeface="Calibri" panose="020F0502020204030204" pitchFamily="34" charset="0"/>
                          <a:cs typeface="Arial" panose="020B0604020202020204" pitchFamily="34" charset="0"/>
                        </a:rPr>
                        <a:t>B4 </a:t>
                      </a:r>
                      <a:r>
                        <a:rPr lang="en-GB" sz="1600" dirty="0" err="1" smtClean="0">
                          <a:effectLst/>
                          <a:latin typeface="Calibri" panose="020F0502020204030204" pitchFamily="34" charset="0"/>
                          <a:ea typeface="Calibri" panose="020F0502020204030204" pitchFamily="34" charset="0"/>
                          <a:cs typeface="Arial" panose="020B0604020202020204" pitchFamily="34" charset="0"/>
                        </a:rPr>
                        <a:t>Riviersonderend</a:t>
                      </a:r>
                      <a:r>
                        <a:rPr lang="en-GB" sz="1600" dirty="0" smtClean="0">
                          <a:effectLst/>
                          <a:latin typeface="Calibri" panose="020F0502020204030204" pitchFamily="34" charset="0"/>
                          <a:ea typeface="Calibri" panose="020F0502020204030204" pitchFamily="34" charset="0"/>
                          <a:cs typeface="Arial" panose="020B0604020202020204" pitchFamily="34" charset="0"/>
                        </a:rPr>
                        <a:t> </a:t>
                      </a:r>
                      <a:r>
                        <a:rPr lang="en-GB" sz="1600" dirty="0" err="1" smtClean="0">
                          <a:effectLst/>
                          <a:latin typeface="Calibri" panose="020F0502020204030204" pitchFamily="34" charset="0"/>
                          <a:ea typeface="Calibri" panose="020F0502020204030204" pitchFamily="34" charset="0"/>
                          <a:cs typeface="Arial" panose="020B0604020202020204" pitchFamily="34" charset="0"/>
                        </a:rPr>
                        <a:t>Thewaters</a:t>
                      </a:r>
                      <a:endParaRPr lang="en-GB" sz="1600" dirty="0" smtClean="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ZA" sz="2800" dirty="0" smtClean="0">
                          <a:effectLst/>
                          <a:latin typeface="Calibri" panose="020F0502020204030204" pitchFamily="34" charset="0"/>
                          <a:ea typeface="Calibri" panose="020F0502020204030204" pitchFamily="34" charset="0"/>
                          <a:cs typeface="Arial" panose="020B0604020202020204" pitchFamily="34" charset="0"/>
                        </a:rPr>
                        <a:t>III</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000"/>
                    </a:solidFill>
                  </a:tcPr>
                </a:tc>
              </a:tr>
            </a:tbl>
          </a:graphicData>
        </a:graphic>
      </p:graphicFrame>
      <p:sp>
        <p:nvSpPr>
          <p:cNvPr id="10" name="TextBox 9"/>
          <p:cNvSpPr txBox="1"/>
          <p:nvPr/>
        </p:nvSpPr>
        <p:spPr>
          <a:xfrm>
            <a:off x="5611513" y="2642616"/>
            <a:ext cx="3377041" cy="830997"/>
          </a:xfrm>
          <a:prstGeom prst="rect">
            <a:avLst/>
          </a:prstGeom>
          <a:noFill/>
        </p:spPr>
        <p:txBody>
          <a:bodyPr wrap="square" rtlCol="0">
            <a:spAutoFit/>
          </a:bodyPr>
          <a:lstStyle/>
          <a:p>
            <a:r>
              <a:rPr lang="en-ZA" dirty="0" smtClean="0"/>
              <a:t>Other: Critically endangered vegetation</a:t>
            </a:r>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1466360202"/>
              </p:ext>
            </p:extLst>
          </p:nvPr>
        </p:nvGraphicFramePr>
        <p:xfrm>
          <a:off x="1076" y="5756179"/>
          <a:ext cx="9144001" cy="784860"/>
        </p:xfrm>
        <a:graphic>
          <a:graphicData uri="http://schemas.openxmlformats.org/drawingml/2006/table">
            <a:tbl>
              <a:tblPr firstRow="1">
                <a:tableStyleId>{5C22544A-7EE6-4342-B048-85BDC9FD1C3A}</a:tableStyleId>
              </a:tblPr>
              <a:tblGrid>
                <a:gridCol w="1463573"/>
                <a:gridCol w="788077"/>
                <a:gridCol w="1213926"/>
                <a:gridCol w="2231947"/>
                <a:gridCol w="1723239"/>
                <a:gridCol w="1723239"/>
              </a:tblGrid>
              <a:tr h="399326">
                <a:tc>
                  <a:txBody>
                    <a:bodyPr/>
                    <a:lstStyle/>
                    <a:p>
                      <a:pPr algn="l" fontAlgn="ctr"/>
                      <a:r>
                        <a:rPr lang="en-US" sz="850" b="0" i="0" u="none" strike="noStrike" dirty="0">
                          <a:solidFill>
                            <a:sysClr val="windowText" lastClr="000000"/>
                          </a:solidFill>
                          <a:effectLst/>
                          <a:latin typeface="Arial" panose="020B0604020202020204" pitchFamily="34" charset="0"/>
                        </a:rPr>
                        <a:t>East Coast Shale </a:t>
                      </a:r>
                      <a:r>
                        <a:rPr lang="en-US" sz="850" b="0" i="0" u="none" strike="noStrike" dirty="0" err="1">
                          <a:solidFill>
                            <a:sysClr val="windowText" lastClr="000000"/>
                          </a:solidFill>
                          <a:effectLst/>
                          <a:latin typeface="Arial" panose="020B0604020202020204" pitchFamily="34" charset="0"/>
                        </a:rPr>
                        <a:t>Renosterveld</a:t>
                      </a:r>
                      <a:r>
                        <a:rPr lang="en-US" sz="850" b="0" i="0" u="none" strike="noStrike" dirty="0">
                          <a:solidFill>
                            <a:sysClr val="windowText" lastClr="000000"/>
                          </a:solidFill>
                          <a:effectLst/>
                          <a:latin typeface="Arial" panose="020B0604020202020204" pitchFamily="34" charset="0"/>
                        </a:rPr>
                        <a:t> Floodplain </a:t>
                      </a:r>
                      <a:r>
                        <a:rPr lang="en-US" sz="850" b="0" i="0" u="none" strike="noStrike" dirty="0" smtClean="0">
                          <a:solidFill>
                            <a:sysClr val="windowText" lastClr="000000"/>
                          </a:solidFill>
                          <a:effectLst/>
                          <a:latin typeface="Arial" panose="020B0604020202020204" pitchFamily="34" charset="0"/>
                        </a:rPr>
                        <a:t>(</a:t>
                      </a:r>
                      <a:r>
                        <a:rPr lang="en-US" sz="850" b="0" i="0" u="none" strike="noStrike" dirty="0" err="1" smtClean="0">
                          <a:solidFill>
                            <a:sysClr val="windowText" lastClr="000000"/>
                          </a:solidFill>
                          <a:effectLst/>
                          <a:latin typeface="Arial" panose="020B0604020202020204" pitchFamily="34" charset="0"/>
                        </a:rPr>
                        <a:t>Riviersonderend</a:t>
                      </a:r>
                      <a:r>
                        <a:rPr lang="en-US" sz="850" b="0" i="0" u="none" strike="noStrike" dirty="0" smtClean="0">
                          <a:solidFill>
                            <a:sysClr val="windowText" lastClr="000000"/>
                          </a:solidFill>
                          <a:effectLst/>
                          <a:latin typeface="Arial" panose="020B0604020202020204" pitchFamily="34" charset="0"/>
                        </a:rPr>
                        <a:t>)</a:t>
                      </a:r>
                      <a:endParaRPr lang="en-US" sz="850" b="0" i="0" u="none" strike="noStrike" dirty="0">
                        <a:solidFill>
                          <a:sysClr val="windowText" lastClr="000000"/>
                        </a:solidFill>
                        <a:effectLst/>
                        <a:latin typeface="Arial" panose="020B0604020202020204" pitchFamily="34" charset="0"/>
                      </a:endParaRPr>
                    </a:p>
                  </a:txBody>
                  <a:tcPr marL="7620" marR="7620" marT="7620" marB="0" anchor="ctr">
                    <a:solidFill>
                      <a:schemeClr val="accent1">
                        <a:lumMod val="20000"/>
                        <a:lumOff val="80000"/>
                      </a:schemeClr>
                    </a:solidFill>
                  </a:tcPr>
                </a:tc>
                <a:tc>
                  <a:txBody>
                    <a:bodyPr/>
                    <a:lstStyle/>
                    <a:p>
                      <a:pPr algn="l" fontAlgn="ctr"/>
                      <a:r>
                        <a:rPr lang="en-GB" sz="850" b="0" i="0" u="none" strike="noStrike" dirty="0">
                          <a:solidFill>
                            <a:schemeClr val="tx1"/>
                          </a:solidFill>
                          <a:effectLst/>
                          <a:latin typeface="Arial" panose="020B0604020202020204" pitchFamily="34" charset="0"/>
                        </a:rPr>
                        <a:t>Habitat</a:t>
                      </a:r>
                    </a:p>
                  </a:txBody>
                  <a:tcPr marL="7620" marR="7620" marT="7620" marB="0" anchor="ctr">
                    <a:solidFill>
                      <a:schemeClr val="accent1">
                        <a:lumMod val="20000"/>
                        <a:lumOff val="80000"/>
                      </a:schemeClr>
                    </a:solidFill>
                  </a:tcPr>
                </a:tc>
                <a:tc>
                  <a:txBody>
                    <a:bodyPr/>
                    <a:lstStyle/>
                    <a:p>
                      <a:pPr algn="l" fontAlgn="ctr"/>
                      <a:r>
                        <a:rPr lang="en-GB" sz="850" b="0" i="0" u="none" strike="noStrike" dirty="0">
                          <a:solidFill>
                            <a:schemeClr val="tx1"/>
                          </a:solidFill>
                          <a:effectLst/>
                          <a:latin typeface="Arial" panose="020B0604020202020204" pitchFamily="34" charset="0"/>
                        </a:rPr>
                        <a:t>Wetland vegetation.</a:t>
                      </a:r>
                    </a:p>
                  </a:txBody>
                  <a:tcPr marL="7620" marR="7620" marT="7620" marB="0" anchor="ctr">
                    <a:solidFill>
                      <a:schemeClr val="accent1">
                        <a:lumMod val="20000"/>
                        <a:lumOff val="80000"/>
                      </a:schemeClr>
                    </a:solidFill>
                  </a:tcPr>
                </a:tc>
                <a:tc>
                  <a:txBody>
                    <a:bodyPr/>
                    <a:lstStyle/>
                    <a:p>
                      <a:pPr algn="l" fontAlgn="ctr"/>
                      <a:r>
                        <a:rPr lang="en-US" sz="850" b="0" i="0" u="none" strike="noStrike" dirty="0">
                          <a:solidFill>
                            <a:schemeClr val="tx1"/>
                          </a:solidFill>
                          <a:effectLst/>
                          <a:latin typeface="Arial" panose="020B0604020202020204" pitchFamily="34" charset="0"/>
                        </a:rPr>
                        <a:t>Critically endangered wetland vegetation and geomorphology must be maintained or where necessary improved in order to protect the floodplain vegetation.</a:t>
                      </a:r>
                    </a:p>
                  </a:txBody>
                  <a:tcPr marL="7620" marR="7620" marT="7620" marB="0" anchor="ctr">
                    <a:solidFill>
                      <a:schemeClr val="accent1">
                        <a:lumMod val="20000"/>
                        <a:lumOff val="80000"/>
                      </a:schemeClr>
                    </a:solidFill>
                  </a:tcPr>
                </a:tc>
                <a:tc>
                  <a:txBody>
                    <a:bodyPr/>
                    <a:lstStyle/>
                    <a:p>
                      <a:pPr algn="l" fontAlgn="ctr"/>
                      <a:r>
                        <a:rPr lang="en-US" sz="850" b="0" i="0" u="none" strike="noStrike" dirty="0">
                          <a:solidFill>
                            <a:schemeClr val="tx1"/>
                          </a:solidFill>
                          <a:effectLst/>
                          <a:latin typeface="Arial" panose="020B0604020202020204" pitchFamily="34" charset="0"/>
                        </a:rPr>
                        <a:t>Wetland vegetation score from the vegetation module of WET-Health (Level 2).</a:t>
                      </a:r>
                    </a:p>
                  </a:txBody>
                  <a:tcPr marL="7620" marR="7620" marT="7620" marB="0" anchor="ctr">
                    <a:solidFill>
                      <a:schemeClr val="accent1">
                        <a:lumMod val="20000"/>
                        <a:lumOff val="80000"/>
                      </a:schemeClr>
                    </a:solidFill>
                  </a:tcPr>
                </a:tc>
                <a:tc>
                  <a:txBody>
                    <a:bodyPr/>
                    <a:lstStyle/>
                    <a:p>
                      <a:pPr algn="l" fontAlgn="ctr"/>
                      <a:r>
                        <a:rPr lang="en-ZA" sz="850" b="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WET-Health vegetation value of  C to be maintained.</a:t>
                      </a:r>
                      <a:r>
                        <a:rPr lang="en-ZA" sz="850" b="0" baseline="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850" b="0" i="0" u="none" strike="noStrike" dirty="0" smtClean="0">
                          <a:solidFill>
                            <a:schemeClr val="tx1"/>
                          </a:solidFill>
                          <a:effectLst/>
                          <a:latin typeface="Arial" panose="020B0604020202020204" pitchFamily="34" charset="0"/>
                        </a:rPr>
                        <a:t>Repeat </a:t>
                      </a:r>
                      <a:r>
                        <a:rPr lang="en-US" sz="850" b="0" i="0" u="none" strike="noStrike" dirty="0">
                          <a:solidFill>
                            <a:schemeClr val="tx1"/>
                          </a:solidFill>
                          <a:effectLst/>
                          <a:latin typeface="Arial" panose="020B0604020202020204" pitchFamily="34" charset="0"/>
                        </a:rPr>
                        <a:t>every three years and assess and report with a view to assess if there have been any changes in the state of the system.</a:t>
                      </a:r>
                    </a:p>
                  </a:txBody>
                  <a:tcPr marL="7620" marR="7620" marT="7620" marB="0" anchor="ctr">
                    <a:solidFill>
                      <a:schemeClr val="accent1">
                        <a:lumMod val="20000"/>
                        <a:lumOff val="80000"/>
                      </a:schemeClr>
                    </a:solid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739171884"/>
              </p:ext>
            </p:extLst>
          </p:nvPr>
        </p:nvGraphicFramePr>
        <p:xfrm>
          <a:off x="-1" y="3893775"/>
          <a:ext cx="9144001" cy="1841754"/>
        </p:xfrm>
        <a:graphic>
          <a:graphicData uri="http://schemas.openxmlformats.org/drawingml/2006/table">
            <a:tbl>
              <a:tblPr firstRow="1">
                <a:tableStyleId>{5C22544A-7EE6-4342-B048-85BDC9FD1C3A}</a:tableStyleId>
              </a:tblPr>
              <a:tblGrid>
                <a:gridCol w="1463573"/>
                <a:gridCol w="788077"/>
                <a:gridCol w="1213926"/>
                <a:gridCol w="2231947"/>
                <a:gridCol w="1723239"/>
                <a:gridCol w="1723239"/>
              </a:tblGrid>
              <a:tr h="201834">
                <a:tc>
                  <a:txBody>
                    <a:bodyPr/>
                    <a:lstStyle/>
                    <a:p>
                      <a:pPr marL="0" marR="0">
                        <a:lnSpc>
                          <a:spcPct val="105000"/>
                        </a:lnSpc>
                        <a:spcBef>
                          <a:spcPts val="300"/>
                        </a:spcBef>
                        <a:spcAft>
                          <a:spcPts val="0"/>
                        </a:spcAft>
                      </a:pPr>
                      <a:r>
                        <a:rPr lang="en-ZA" sz="850" dirty="0">
                          <a:effectLst/>
                        </a:rPr>
                        <a:t>Name of Wetland Resource Unit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Component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Sub-component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effectLst/>
                        </a:rPr>
                        <a:t>RQO</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Indicator/ measure</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Numerical limits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399326">
                <a:tc rowSpan="2">
                  <a:txBody>
                    <a:bodyPr/>
                    <a:lstStyle/>
                    <a:p>
                      <a:pPr algn="l" fontAlgn="ctr"/>
                      <a:r>
                        <a:rPr lang="en-US" sz="850" b="0" i="0" u="none" strike="noStrike" dirty="0">
                          <a:effectLst/>
                          <a:latin typeface="Arial" panose="020B0604020202020204" pitchFamily="34" charset="0"/>
                        </a:rPr>
                        <a:t>East Coast Shale </a:t>
                      </a:r>
                      <a:r>
                        <a:rPr lang="en-US" sz="850" b="0" i="0" u="none" strike="noStrike" dirty="0" err="1">
                          <a:effectLst/>
                          <a:latin typeface="Arial" panose="020B0604020202020204" pitchFamily="34" charset="0"/>
                        </a:rPr>
                        <a:t>Renosterveld</a:t>
                      </a:r>
                      <a:r>
                        <a:rPr lang="en-US" sz="850" b="0" i="0" u="none" strike="noStrike" dirty="0">
                          <a:effectLst/>
                          <a:latin typeface="Arial" panose="020B0604020202020204" pitchFamily="34" charset="0"/>
                        </a:rPr>
                        <a:t> Floodplain (Elands)</a:t>
                      </a:r>
                    </a:p>
                  </a:txBody>
                  <a:tcPr marL="7620" marR="7620" marT="7620" marB="0" anchor="ctr"/>
                </a:tc>
                <a:tc>
                  <a:txBody>
                    <a:bodyPr/>
                    <a:lstStyle/>
                    <a:p>
                      <a:pPr algn="l" fontAlgn="ctr"/>
                      <a:r>
                        <a:rPr lang="en-GB" sz="850" b="0" i="0" u="none" strike="noStrike" dirty="0">
                          <a:effectLst/>
                          <a:latin typeface="Arial" panose="020B0604020202020204" pitchFamily="34" charset="0"/>
                        </a:rPr>
                        <a:t>Quality</a:t>
                      </a:r>
                    </a:p>
                  </a:txBody>
                  <a:tcPr marL="7620" marR="7620" marT="7620" marB="0" anchor="ctr"/>
                </a:tc>
                <a:tc>
                  <a:txBody>
                    <a:bodyPr/>
                    <a:lstStyle/>
                    <a:p>
                      <a:pPr algn="l" fontAlgn="ctr"/>
                      <a:r>
                        <a:rPr lang="en-US" sz="850" b="0" i="0" u="none" strike="noStrike" dirty="0" smtClean="0">
                          <a:effectLst/>
                          <a:latin typeface="Arial" panose="020B0604020202020204" pitchFamily="34" charset="0"/>
                        </a:rPr>
                        <a:t>Sediment</a:t>
                      </a:r>
                      <a:r>
                        <a:rPr lang="en-US" sz="850" b="0" i="0" u="none" strike="noStrike" baseline="0" dirty="0" smtClean="0">
                          <a:effectLst/>
                          <a:latin typeface="Arial" panose="020B0604020202020204" pitchFamily="34" charset="0"/>
                        </a:rPr>
                        <a:t> storage</a:t>
                      </a:r>
                      <a:endParaRPr lang="en-US" sz="850" b="0" i="0" u="none" strike="noStrike" dirty="0">
                        <a:effectLst/>
                        <a:latin typeface="Arial" panose="020B0604020202020204" pitchFamily="34" charset="0"/>
                      </a:endParaRPr>
                    </a:p>
                  </a:txBody>
                  <a:tcPr marL="7620" marR="7620" marT="7620" marB="0" anchor="ctr"/>
                </a:tc>
                <a:tc>
                  <a:txBody>
                    <a:bodyPr/>
                    <a:lstStyle/>
                    <a:p>
                      <a:pPr algn="l" fontAlgn="ctr"/>
                      <a:r>
                        <a:rPr lang="en-US" sz="850" b="0" i="0" u="none" strike="noStrike" dirty="0">
                          <a:effectLst/>
                          <a:latin typeface="Arial" panose="020B0604020202020204" pitchFamily="34" charset="0"/>
                        </a:rPr>
                        <a:t>The ecosystem services, in terms of sediment retention, provided by the wetland must be managed so as not to undermine the ecological value.</a:t>
                      </a:r>
                    </a:p>
                  </a:txBody>
                  <a:tcPr marL="7620" marR="7620" marT="7620" marB="0" anchor="ctr"/>
                </a:tc>
                <a:tc>
                  <a:txBody>
                    <a:bodyPr/>
                    <a:lstStyle/>
                    <a:p>
                      <a:pPr marL="0" marR="0">
                        <a:lnSpc>
                          <a:spcPct val="105000"/>
                        </a:lnSpc>
                        <a:spcBef>
                          <a:spcPts val="300"/>
                        </a:spcBef>
                        <a:spcAft>
                          <a:spcPts val="0"/>
                        </a:spcAft>
                      </a:pPr>
                      <a:r>
                        <a:rPr lang="en-US" sz="850" dirty="0" smtClean="0">
                          <a:solidFill>
                            <a:schemeClr val="tx1"/>
                          </a:solidFill>
                          <a:effectLst/>
                        </a:rPr>
                        <a:t>Wetland geomorphology score from the geomorphology module of WET-Health (Level 2).</a:t>
                      </a:r>
                    </a:p>
                  </a:txBody>
                  <a:tcPr marL="7620" marR="7620" marT="7620" marB="0" anchor="ctr"/>
                </a:tc>
                <a:tc>
                  <a:txBody>
                    <a:bodyPr/>
                    <a:lstStyle/>
                    <a:p>
                      <a:pPr algn="l" fontAlgn="ctr"/>
                      <a:r>
                        <a:rPr lang="en-ZA" sz="850" b="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WET-Health vegetation value of  C to be maintained.</a:t>
                      </a:r>
                      <a:r>
                        <a:rPr lang="en-ZA" sz="850" b="0" baseline="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850" b="0" i="0" u="none" strike="noStrike" dirty="0" smtClean="0">
                          <a:effectLst/>
                          <a:latin typeface="Arial" panose="020B0604020202020204" pitchFamily="34" charset="0"/>
                        </a:rPr>
                        <a:t>Repeat every three years and assess and report with a view to assess if there have been any changes in the state of the system</a:t>
                      </a:r>
                      <a:endParaRPr lang="en-GB" sz="850" b="0" i="0" u="none" strike="noStrike" dirty="0">
                        <a:effectLst/>
                        <a:latin typeface="Arial" panose="020B0604020202020204" pitchFamily="34" charset="0"/>
                      </a:endParaRPr>
                    </a:p>
                  </a:txBody>
                  <a:tcPr marL="7620" marR="7620" marT="7620" marB="0" anchor="ctr"/>
                </a:tc>
              </a:tr>
              <a:tr h="573925">
                <a:tc vMerge="1">
                  <a:txBody>
                    <a:bodyPr/>
                    <a:lstStyle/>
                    <a:p>
                      <a:endParaRPr lang="en-GB"/>
                    </a:p>
                  </a:txBody>
                  <a:tcPr/>
                </a:tc>
                <a:tc>
                  <a:txBody>
                    <a:bodyPr/>
                    <a:lstStyle/>
                    <a:p>
                      <a:pPr algn="l" fontAlgn="ctr"/>
                      <a:r>
                        <a:rPr lang="en-GB" sz="850" b="0" i="0" u="none" strike="noStrike">
                          <a:effectLst/>
                          <a:latin typeface="Arial" panose="020B0604020202020204" pitchFamily="34" charset="0"/>
                        </a:rPr>
                        <a:t>Habitat</a:t>
                      </a:r>
                    </a:p>
                  </a:txBody>
                  <a:tcPr marL="7620" marR="7620" marT="7620" marB="0" anchor="ctr"/>
                </a:tc>
                <a:tc>
                  <a:txBody>
                    <a:bodyPr/>
                    <a:lstStyle/>
                    <a:p>
                      <a:pPr algn="l" fontAlgn="ctr"/>
                      <a:r>
                        <a:rPr lang="en-GB" sz="850" b="0" i="0" u="none" strike="noStrike">
                          <a:effectLst/>
                          <a:latin typeface="Arial" panose="020B0604020202020204" pitchFamily="34" charset="0"/>
                        </a:rPr>
                        <a:t>Wetland vegetation.</a:t>
                      </a:r>
                    </a:p>
                  </a:txBody>
                  <a:tcPr marL="7620" marR="7620" marT="7620" marB="0" anchor="ctr"/>
                </a:tc>
                <a:tc>
                  <a:txBody>
                    <a:bodyPr/>
                    <a:lstStyle/>
                    <a:p>
                      <a:pPr algn="l" fontAlgn="ctr"/>
                      <a:r>
                        <a:rPr lang="en-US" sz="850" b="0" i="0" u="none" strike="noStrike" dirty="0">
                          <a:effectLst/>
                          <a:latin typeface="Arial" panose="020B0604020202020204" pitchFamily="34" charset="0"/>
                        </a:rPr>
                        <a:t>Critically endangered wetland vegetation and geomorphology must be maintained or where necessary improved in order to protect the floodplain vegetation.</a:t>
                      </a:r>
                    </a:p>
                  </a:txBody>
                  <a:tcPr marL="7620" marR="7620" marT="7620" marB="0" anchor="ctr"/>
                </a:tc>
                <a:tc>
                  <a:txBody>
                    <a:bodyPr/>
                    <a:lstStyle/>
                    <a:p>
                      <a:pPr algn="l" fontAlgn="ctr"/>
                      <a:r>
                        <a:rPr lang="en-US" sz="850" b="0" i="0" u="none" strike="noStrike" dirty="0">
                          <a:effectLst/>
                          <a:latin typeface="Arial" panose="020B0604020202020204" pitchFamily="34" charset="0"/>
                        </a:rPr>
                        <a:t>Wetland vegetation score from the vegetation module of WET-Health (Level 2).</a:t>
                      </a:r>
                    </a:p>
                  </a:txBody>
                  <a:tcPr marL="7620" marR="7620" marT="7620" marB="0" anchor="ctr"/>
                </a:tc>
                <a:tc>
                  <a:txBody>
                    <a:bodyPr/>
                    <a:lstStyle/>
                    <a:p>
                      <a:pPr algn="l" fontAlgn="ctr"/>
                      <a:r>
                        <a:rPr lang="en-ZA" sz="850" b="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WET-Health vegetation value of  C to be maintained.</a:t>
                      </a:r>
                      <a:r>
                        <a:rPr lang="en-ZA" sz="850" b="0" baseline="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850" b="0" i="0" u="none" strike="noStrike" dirty="0" smtClean="0">
                          <a:effectLst/>
                          <a:latin typeface="Arial" panose="020B0604020202020204" pitchFamily="34" charset="0"/>
                        </a:rPr>
                        <a:t>Repeat </a:t>
                      </a:r>
                      <a:r>
                        <a:rPr lang="en-US" sz="850" b="0" i="0" u="none" strike="noStrike" dirty="0">
                          <a:effectLst/>
                          <a:latin typeface="Arial" panose="020B0604020202020204" pitchFamily="34" charset="0"/>
                        </a:rPr>
                        <a:t>every three years and assess and report with a view to assess if there have been any changes in the state of the system.</a:t>
                      </a:r>
                    </a:p>
                  </a:txBody>
                  <a:tcPr marL="7620" marR="7620" marT="7620" marB="0" anchor="ctr"/>
                </a:tc>
              </a:tr>
            </a:tbl>
          </a:graphicData>
        </a:graphic>
      </p:graphicFrame>
    </p:spTree>
    <p:extLst>
      <p:ext uri="{BB962C8B-B14F-4D97-AF65-F5344CB8AC3E}">
        <p14:creationId xmlns:p14="http://schemas.microsoft.com/office/powerpoint/2010/main" val="40904275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84048"/>
            <a:ext cx="9154898" cy="6473952"/>
          </a:xfrm>
        </p:spPr>
      </p:pic>
      <p:graphicFrame>
        <p:nvGraphicFramePr>
          <p:cNvPr id="23" name="Table 22"/>
          <p:cNvGraphicFramePr>
            <a:graphicFrameLocks noGrp="1"/>
          </p:cNvGraphicFramePr>
          <p:nvPr>
            <p:extLst>
              <p:ext uri="{D42A27DB-BD31-4B8C-83A1-F6EECF244321}">
                <p14:modId xmlns:p14="http://schemas.microsoft.com/office/powerpoint/2010/main" val="193039163"/>
              </p:ext>
            </p:extLst>
          </p:nvPr>
        </p:nvGraphicFramePr>
        <p:xfrm>
          <a:off x="482878" y="1660906"/>
          <a:ext cx="3922777" cy="758190"/>
        </p:xfrm>
        <a:graphic>
          <a:graphicData uri="http://schemas.openxmlformats.org/drawingml/2006/table">
            <a:tbl>
              <a:tblPr firstRow="1" firstCol="1" bandRow="1">
                <a:tableStyleId>{5C22544A-7EE6-4342-B048-85BDC9FD1C3A}</a:tableStyleId>
              </a:tblPr>
              <a:tblGrid>
                <a:gridCol w="340614"/>
                <a:gridCol w="557784"/>
                <a:gridCol w="1401438"/>
                <a:gridCol w="506165"/>
                <a:gridCol w="546336"/>
                <a:gridCol w="570440"/>
              </a:tblGrid>
              <a:tr h="78994">
                <a:tc>
                  <a:txBody>
                    <a:bodyPr/>
                    <a:lstStyle/>
                    <a:p>
                      <a:pPr marL="0" marR="0">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IUA</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NB</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Supply</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Demand</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2024">
                <a:tc>
                  <a:txBody>
                    <a:bodyPr/>
                    <a:lstStyle/>
                    <a:p>
                      <a:pPr marL="0" marR="0">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F9</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900" dirty="0" smtClean="0">
                          <a:effectLst/>
                        </a:rPr>
                        <a:t>WR3 Southern Coastal</a:t>
                      </a:r>
                      <a:endParaRPr lang="en-GB" sz="9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900" dirty="0" smtClean="0">
                          <a:effectLst/>
                        </a:rPr>
                        <a:t>East Coast Shale </a:t>
                      </a:r>
                      <a:r>
                        <a:rPr lang="en-ZA" sz="900" dirty="0" err="1" smtClean="0">
                          <a:effectLst/>
                        </a:rPr>
                        <a:t>Renosterveld</a:t>
                      </a:r>
                      <a:r>
                        <a:rPr lang="en-ZA" sz="900" dirty="0" smtClean="0">
                          <a:effectLst/>
                        </a:rPr>
                        <a:t> Floodplain</a:t>
                      </a:r>
                      <a:r>
                        <a:rPr lang="en-GB" sz="900" baseline="0" dirty="0" smtClean="0">
                          <a:solidFill>
                            <a:schemeClr val="tx1"/>
                          </a:solidFill>
                          <a:effectLst/>
                          <a:latin typeface="+mn-lt"/>
                          <a:cs typeface="Times New Roman" panose="02020603050405020304" pitchFamily="18" charset="0"/>
                        </a:rPr>
                        <a:t> (</a:t>
                      </a:r>
                      <a:r>
                        <a:rPr lang="en-GB" sz="900" baseline="0" dirty="0" err="1" smtClean="0">
                          <a:solidFill>
                            <a:schemeClr val="tx1"/>
                          </a:solidFill>
                          <a:effectLst/>
                          <a:latin typeface="+mn-lt"/>
                          <a:cs typeface="Times New Roman" panose="02020603050405020304" pitchFamily="18" charset="0"/>
                        </a:rPr>
                        <a:t>Riviersonderend</a:t>
                      </a:r>
                      <a:r>
                        <a:rPr lang="en-GB" sz="900" baseline="0" dirty="0" smtClean="0">
                          <a:solidFill>
                            <a:schemeClr val="tx1"/>
                          </a:solidFill>
                          <a:effectLst/>
                          <a:latin typeface="+mn-lt"/>
                          <a:cs typeface="Times New Roman" panose="02020603050405020304" pitchFamily="18" charset="0"/>
                        </a:rPr>
                        <a:t>)</a:t>
                      </a:r>
                      <a:endParaRPr lang="en-GB" sz="900" dirty="0" smtClean="0">
                        <a:effectLst/>
                        <a:latin typeface="+mn-lt"/>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24" name="Straight Arrow Connector 23"/>
          <p:cNvCxnSpPr/>
          <p:nvPr/>
        </p:nvCxnSpPr>
        <p:spPr>
          <a:xfrm>
            <a:off x="3611880" y="2399030"/>
            <a:ext cx="418726" cy="14597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3054096" y="3858768"/>
            <a:ext cx="2148839" cy="548640"/>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57130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F9: Lower </a:t>
            </a:r>
            <a:r>
              <a:rPr lang="en-ZA" dirty="0" err="1" smtClean="0"/>
              <a:t>Riviersonderend</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703704588"/>
              </p:ext>
            </p:extLst>
          </p:nvPr>
        </p:nvGraphicFramePr>
        <p:xfrm>
          <a:off x="-4" y="4399754"/>
          <a:ext cx="8988556" cy="2432846"/>
        </p:xfrm>
        <a:graphic>
          <a:graphicData uri="http://schemas.openxmlformats.org/drawingml/2006/table">
            <a:tbl>
              <a:tblPr firstRow="1" firstCol="1" bandRow="1">
                <a:tableStyleId>{5C22544A-7EE6-4342-B048-85BDC9FD1C3A}</a:tableStyleId>
              </a:tblPr>
              <a:tblGrid>
                <a:gridCol w="684567"/>
                <a:gridCol w="1090237"/>
                <a:gridCol w="316929"/>
                <a:gridCol w="405670"/>
                <a:gridCol w="278898"/>
                <a:gridCol w="266221"/>
                <a:gridCol w="278898"/>
                <a:gridCol w="266221"/>
                <a:gridCol w="557796"/>
                <a:gridCol w="735276"/>
                <a:gridCol w="392992"/>
                <a:gridCol w="342284"/>
                <a:gridCol w="519764"/>
                <a:gridCol w="215512"/>
                <a:gridCol w="266221"/>
                <a:gridCol w="304252"/>
                <a:gridCol w="583150"/>
                <a:gridCol w="431024"/>
                <a:gridCol w="1052644"/>
              </a:tblGrid>
              <a:tr h="113436">
                <a:tc rowSpan="4">
                  <a:txBody>
                    <a:bodyPr/>
                    <a:lstStyle/>
                    <a:p>
                      <a:pPr marL="0" marR="0" algn="ctr">
                        <a:lnSpc>
                          <a:spcPct val="105000"/>
                        </a:lnSpc>
                        <a:spcBef>
                          <a:spcPts val="300"/>
                        </a:spcBef>
                        <a:spcAft>
                          <a:spcPts val="0"/>
                        </a:spcAft>
                      </a:pPr>
                      <a:r>
                        <a:rPr lang="en-ZA" sz="900" dirty="0">
                          <a:effectLst/>
                        </a:rPr>
                        <a:t>Wetland Region</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4">
                  <a:txBody>
                    <a:bodyPr/>
                    <a:lstStyle/>
                    <a:p>
                      <a:pPr marL="0" marR="0" algn="ctr">
                        <a:lnSpc>
                          <a:spcPct val="105000"/>
                        </a:lnSpc>
                        <a:spcBef>
                          <a:spcPts val="300"/>
                        </a:spcBef>
                        <a:spcAft>
                          <a:spcPts val="0"/>
                        </a:spcAft>
                      </a:pPr>
                      <a:r>
                        <a:rPr lang="en-ZA" sz="900">
                          <a:effectLst/>
                        </a:rPr>
                        <a:t>Wetland Resource Unit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gridSpan="3">
                  <a:txBody>
                    <a:bodyPr/>
                    <a:lstStyle/>
                    <a:p>
                      <a:pPr marL="0" marR="0" algn="ctr">
                        <a:lnSpc>
                          <a:spcPct val="105000"/>
                        </a:lnSpc>
                        <a:spcBef>
                          <a:spcPts val="300"/>
                        </a:spcBef>
                        <a:spcAft>
                          <a:spcPts val="0"/>
                        </a:spcAft>
                      </a:pPr>
                      <a:r>
                        <a:rPr lang="en-ZA" sz="900">
                          <a:effectLst/>
                        </a:rPr>
                        <a:t>Priority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hMerge="1">
                  <a:txBody>
                    <a:bodyPr/>
                    <a:lstStyle/>
                    <a:p>
                      <a:endParaRPr lang="en-GB"/>
                    </a:p>
                  </a:txBody>
                  <a:tcPr/>
                </a:tc>
                <a:tc hMerge="1">
                  <a:txBody>
                    <a:bodyPr/>
                    <a:lstStyle/>
                    <a:p>
                      <a:endParaRPr lang="en-GB"/>
                    </a:p>
                  </a:txBody>
                  <a:tcPr/>
                </a:tc>
                <a:tc rowSpan="4">
                  <a:txBody>
                    <a:bodyPr/>
                    <a:lstStyle/>
                    <a:p>
                      <a:pPr marL="0" marR="0" algn="ctr">
                        <a:lnSpc>
                          <a:spcPct val="105000"/>
                        </a:lnSpc>
                        <a:spcBef>
                          <a:spcPts val="300"/>
                        </a:spcBef>
                        <a:spcAft>
                          <a:spcPts val="0"/>
                        </a:spcAft>
                      </a:pPr>
                      <a:r>
                        <a:rPr lang="en-ZA" sz="900">
                          <a:effectLst/>
                        </a:rPr>
                        <a:t>PES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4">
                  <a:txBody>
                    <a:bodyPr/>
                    <a:lstStyle/>
                    <a:p>
                      <a:pPr marL="0" marR="0" algn="ctr">
                        <a:lnSpc>
                          <a:spcPct val="105000"/>
                        </a:lnSpc>
                        <a:spcBef>
                          <a:spcPts val="300"/>
                        </a:spcBef>
                        <a:spcAft>
                          <a:spcPts val="0"/>
                        </a:spcAft>
                      </a:pPr>
                      <a:r>
                        <a:rPr lang="en-ZA" sz="900">
                          <a:effectLst/>
                        </a:rPr>
                        <a:t>EIS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4">
                  <a:txBody>
                    <a:bodyPr/>
                    <a:lstStyle/>
                    <a:p>
                      <a:pPr marL="0" marR="0" algn="ctr">
                        <a:lnSpc>
                          <a:spcPct val="105000"/>
                        </a:lnSpc>
                        <a:spcBef>
                          <a:spcPts val="300"/>
                        </a:spcBef>
                        <a:spcAft>
                          <a:spcPts val="0"/>
                        </a:spcAft>
                      </a:pPr>
                      <a:r>
                        <a:rPr lang="en-ZA" sz="900">
                          <a:effectLst/>
                        </a:rPr>
                        <a:t>REC</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gridSpan="2">
                  <a:txBody>
                    <a:bodyPr/>
                    <a:lstStyle/>
                    <a:p>
                      <a:pPr marL="0" marR="0" algn="ctr">
                        <a:lnSpc>
                          <a:spcPct val="105000"/>
                        </a:lnSpc>
                        <a:spcBef>
                          <a:spcPts val="300"/>
                        </a:spcBef>
                        <a:spcAft>
                          <a:spcPts val="0"/>
                        </a:spcAft>
                      </a:pPr>
                      <a:r>
                        <a:rPr lang="en-ZA" sz="900">
                          <a:effectLst/>
                        </a:rPr>
                        <a:t>Quantity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gridSpan="6">
                  <a:txBody>
                    <a:bodyPr/>
                    <a:lstStyle/>
                    <a:p>
                      <a:pPr marL="0" marR="0" algn="ctr">
                        <a:lnSpc>
                          <a:spcPct val="105000"/>
                        </a:lnSpc>
                        <a:spcBef>
                          <a:spcPts val="300"/>
                        </a:spcBef>
                        <a:spcAft>
                          <a:spcPts val="0"/>
                        </a:spcAft>
                      </a:pPr>
                      <a:r>
                        <a:rPr lang="en-ZA" sz="900">
                          <a:effectLst/>
                        </a:rPr>
                        <a:t>Quality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gridSpan="2">
                  <a:txBody>
                    <a:bodyPr/>
                    <a:lstStyle/>
                    <a:p>
                      <a:pPr marL="0" marR="0" algn="ctr">
                        <a:lnSpc>
                          <a:spcPct val="105000"/>
                        </a:lnSpc>
                        <a:spcBef>
                          <a:spcPts val="300"/>
                        </a:spcBef>
                        <a:spcAft>
                          <a:spcPts val="0"/>
                        </a:spcAft>
                      </a:pPr>
                      <a:r>
                        <a:rPr lang="en-ZA" sz="900">
                          <a:effectLst/>
                        </a:rPr>
                        <a:t>Habitat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4">
                  <a:txBody>
                    <a:bodyPr/>
                    <a:lstStyle/>
                    <a:p>
                      <a:pPr marL="0" marR="0" algn="ctr">
                        <a:lnSpc>
                          <a:spcPct val="105000"/>
                        </a:lnSpc>
                        <a:spcBef>
                          <a:spcPts val="300"/>
                        </a:spcBef>
                        <a:spcAft>
                          <a:spcPts val="0"/>
                        </a:spcAft>
                      </a:pPr>
                      <a:r>
                        <a:rPr lang="en-ZA" sz="900" dirty="0">
                          <a:effectLst/>
                        </a:rPr>
                        <a:t>Indicators selected</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559678">
                <a:tc vMerge="1">
                  <a:txBody>
                    <a:bodyPr/>
                    <a:lstStyle/>
                    <a:p>
                      <a:endParaRPr lang="en-GB"/>
                    </a:p>
                  </a:txBody>
                  <a:tcPr/>
                </a:tc>
                <a:tc vMerge="1">
                  <a:txBody>
                    <a:bodyPr/>
                    <a:lstStyle/>
                    <a:p>
                      <a:endParaRPr lang="en-GB"/>
                    </a:p>
                  </a:txBody>
                  <a:tcPr/>
                </a:tc>
                <a:tc rowSpan="3">
                  <a:txBody>
                    <a:bodyPr/>
                    <a:lstStyle/>
                    <a:p>
                      <a:pPr marL="0" marR="0">
                        <a:lnSpc>
                          <a:spcPct val="105000"/>
                        </a:lnSpc>
                        <a:spcBef>
                          <a:spcPts val="300"/>
                        </a:spcBef>
                        <a:spcAft>
                          <a:spcPts val="0"/>
                        </a:spcAft>
                      </a:pPr>
                      <a:r>
                        <a:rPr lang="en-ZA" sz="900">
                          <a:effectLst/>
                        </a:rPr>
                        <a:t>Ecological Importance</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gridSpan="2">
                  <a:txBody>
                    <a:bodyPr/>
                    <a:lstStyle/>
                    <a:p>
                      <a:pPr marL="0" marR="0">
                        <a:lnSpc>
                          <a:spcPct val="105000"/>
                        </a:lnSpc>
                        <a:spcBef>
                          <a:spcPts val="300"/>
                        </a:spcBef>
                        <a:spcAft>
                          <a:spcPts val="0"/>
                        </a:spcAft>
                      </a:pPr>
                      <a:r>
                        <a:rPr lang="en-ZA" sz="900">
                          <a:effectLst/>
                        </a:rPr>
                        <a:t>Provision of ecosystem services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h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gridSpan="6"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tr>
              <a:tr h="138094">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rowSpan="2">
                  <a:txBody>
                    <a:bodyPr/>
                    <a:lstStyle/>
                    <a:p>
                      <a:pPr marL="71755" marR="71755">
                        <a:lnSpc>
                          <a:spcPct val="105000"/>
                        </a:lnSpc>
                        <a:spcBef>
                          <a:spcPts val="300"/>
                        </a:spcBef>
                        <a:spcAft>
                          <a:spcPts val="0"/>
                        </a:spcAft>
                      </a:pPr>
                      <a:r>
                        <a:rPr lang="en-ZA" sz="900">
                          <a:effectLst/>
                        </a:rPr>
                        <a:t>Water inputs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Water distribution &amp; retention patterns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Nutrients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Salts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System variables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Toxics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Pathogens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Sediments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Geomorphology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Wetland vegetation</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vMerge="1">
                  <a:txBody>
                    <a:bodyPr/>
                    <a:lstStyle/>
                    <a:p>
                      <a:endParaRPr lang="en-GB"/>
                    </a:p>
                  </a:txBody>
                  <a:tcPr/>
                </a:tc>
              </a:tr>
              <a:tr h="570131">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a:lnSpc>
                          <a:spcPct val="105000"/>
                        </a:lnSpc>
                        <a:spcBef>
                          <a:spcPts val="300"/>
                        </a:spcBef>
                        <a:spcAft>
                          <a:spcPts val="0"/>
                        </a:spcAft>
                      </a:pPr>
                      <a:r>
                        <a:rPr lang="en-ZA" sz="900" dirty="0">
                          <a:effectLst/>
                        </a:rPr>
                        <a:t>Supply</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a:txBody>
                    <a:bodyPr/>
                    <a:lstStyle/>
                    <a:p>
                      <a:pPr marL="0" marR="0">
                        <a:lnSpc>
                          <a:spcPct val="105000"/>
                        </a:lnSpc>
                        <a:spcBef>
                          <a:spcPts val="300"/>
                        </a:spcBef>
                        <a:spcAft>
                          <a:spcPts val="0"/>
                        </a:spcAft>
                      </a:pPr>
                      <a:r>
                        <a:rPr lang="en-ZA" sz="900">
                          <a:effectLst/>
                        </a:rPr>
                        <a:t>Demand</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r>
              <a:tr h="1020925">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GB" sz="900" dirty="0" smtClean="0">
                          <a:effectLst/>
                          <a:latin typeface="Arial" panose="020B0604020202020204" pitchFamily="34" charset="0"/>
                          <a:ea typeface="Times New Roman" panose="02020603050405020304" pitchFamily="18" charset="0"/>
                          <a:cs typeface="Times New Roman" panose="02020603050405020304" pitchFamily="18" charset="0"/>
                        </a:rPr>
                        <a:t>WR3 Southern Coastal</a:t>
                      </a:r>
                    </a:p>
                  </a:txBody>
                  <a:tcPr marL="17780" marR="17780" marT="0" marB="0"/>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US" sz="900" b="0" i="0" u="none" strike="noStrike" dirty="0" smtClean="0">
                          <a:effectLst/>
                          <a:latin typeface="Arial" panose="020B0604020202020204" pitchFamily="34" charset="0"/>
                        </a:rPr>
                        <a:t>East Coast Shale </a:t>
                      </a:r>
                      <a:r>
                        <a:rPr lang="en-US" sz="900" b="0" i="0" u="none" strike="noStrike" dirty="0" err="1" smtClean="0">
                          <a:effectLst/>
                          <a:latin typeface="Arial" panose="020B0604020202020204" pitchFamily="34" charset="0"/>
                        </a:rPr>
                        <a:t>Renosterveld</a:t>
                      </a:r>
                      <a:r>
                        <a:rPr lang="en-US" sz="900" b="0" i="0" u="none" strike="noStrike" dirty="0" smtClean="0">
                          <a:effectLst/>
                          <a:latin typeface="Arial" panose="020B0604020202020204" pitchFamily="34" charset="0"/>
                        </a:rPr>
                        <a:t> Floodplain (</a:t>
                      </a:r>
                      <a:r>
                        <a:rPr lang="en-US" sz="900" b="0" i="0" u="none" strike="noStrike" dirty="0" err="1" smtClean="0">
                          <a:effectLst/>
                          <a:latin typeface="Arial" panose="020B0604020202020204" pitchFamily="34" charset="0"/>
                        </a:rPr>
                        <a:t>Riviersonderend</a:t>
                      </a:r>
                      <a:r>
                        <a:rPr lang="en-US" sz="900" b="0" i="0" u="none" strike="noStrike" dirty="0" smtClean="0">
                          <a:effectLst/>
                          <a:latin typeface="Arial" panose="020B0604020202020204" pitchFamily="34" charset="0"/>
                        </a:rPr>
                        <a:t>)</a:t>
                      </a:r>
                    </a:p>
                  </a:txBody>
                  <a:tcPr marL="17780" marR="17780" marT="0" marB="0" anchor="ctr"/>
                </a:tc>
                <a:tc>
                  <a:txBody>
                    <a:bodyPr/>
                    <a:lstStyle/>
                    <a:p>
                      <a:pPr marL="0" marR="0">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accent1">
                        <a:lumMod val="20000"/>
                        <a:lumOff val="80000"/>
                      </a:schemeClr>
                    </a:solidFill>
                  </a:tcPr>
                </a:tc>
                <a:tc>
                  <a:txBody>
                    <a:bodyPr/>
                    <a:lstStyle/>
                    <a:p>
                      <a:pPr marL="0" marR="0">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US" sz="900" dirty="0" smtClean="0">
                          <a:effectLst/>
                          <a:latin typeface="Arial" panose="020B0604020202020204" pitchFamily="34" charset="0"/>
                          <a:ea typeface="Times New Roman" panose="02020603050405020304" pitchFamily="18" charset="0"/>
                          <a:cs typeface="Times New Roman" panose="02020603050405020304" pitchFamily="18" charset="0"/>
                        </a:rPr>
                        <a:t>Water distribution and retention patterns. Wetland vegetation.</a:t>
                      </a:r>
                      <a:endParaRPr lang="en-GB" sz="900" dirty="0" smtClean="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3421567371"/>
              </p:ext>
            </p:extLst>
          </p:nvPr>
        </p:nvGraphicFramePr>
        <p:xfrm>
          <a:off x="5536132" y="922653"/>
          <a:ext cx="3403693" cy="2303858"/>
        </p:xfrm>
        <a:graphic>
          <a:graphicData uri="http://schemas.openxmlformats.org/drawingml/2006/table">
            <a:tbl>
              <a:tblPr firstRow="1" firstCol="1" bandRow="1">
                <a:tableStyleId>{5C22544A-7EE6-4342-B048-85BDC9FD1C3A}</a:tableStyleId>
              </a:tblPr>
              <a:tblGrid>
                <a:gridCol w="212397"/>
                <a:gridCol w="212397"/>
                <a:gridCol w="236293"/>
                <a:gridCol w="233639"/>
                <a:gridCol w="188503"/>
                <a:gridCol w="189832"/>
                <a:gridCol w="236293"/>
                <a:gridCol w="166749"/>
                <a:gridCol w="327890"/>
                <a:gridCol w="329217"/>
                <a:gridCol w="329217"/>
                <a:gridCol w="284083"/>
                <a:gridCol w="234965"/>
                <a:gridCol w="151333"/>
                <a:gridCol w="70885"/>
              </a:tblGrid>
              <a:tr h="125408">
                <a:tc gridSpan="8">
                  <a:txBody>
                    <a:bodyPr/>
                    <a:lstStyle/>
                    <a:p>
                      <a:pPr marL="0" marR="0" algn="l">
                        <a:lnSpc>
                          <a:spcPct val="115000"/>
                        </a:lnSpc>
                        <a:spcBef>
                          <a:spcPts val="0"/>
                        </a:spcBef>
                        <a:spcAft>
                          <a:spcPts val="0"/>
                        </a:spcAft>
                      </a:pPr>
                      <a:r>
                        <a:rPr lang="en-ZA" sz="800" dirty="0">
                          <a:effectLst/>
                        </a:rPr>
                        <a:t>Regulating and Supporting benefits</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rowSpan="3">
                  <a:txBody>
                    <a:bodyPr/>
                    <a:lstStyle/>
                    <a:p>
                      <a:pPr marL="71755" marR="71755" algn="l">
                        <a:lnSpc>
                          <a:spcPct val="115000"/>
                        </a:lnSpc>
                        <a:spcBef>
                          <a:spcPts val="0"/>
                        </a:spcBef>
                        <a:spcAft>
                          <a:spcPts val="0"/>
                        </a:spcAft>
                      </a:pPr>
                      <a:r>
                        <a:rPr lang="en-ZA" sz="800">
                          <a:effectLst/>
                        </a:rPr>
                        <a:t>Biodiversity maintenance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rowSpan="2" gridSpan="3">
                  <a:txBody>
                    <a:bodyPr/>
                    <a:lstStyle/>
                    <a:p>
                      <a:pPr marL="0" marR="0" algn="l">
                        <a:lnSpc>
                          <a:spcPct val="115000"/>
                        </a:lnSpc>
                        <a:spcBef>
                          <a:spcPts val="0"/>
                        </a:spcBef>
                        <a:spcAft>
                          <a:spcPts val="0"/>
                        </a:spcAft>
                      </a:pPr>
                      <a:r>
                        <a:rPr lang="en-ZA" sz="800">
                          <a:effectLst/>
                        </a:rPr>
                        <a:t>Provision Benefits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rowSpan="2" hMerge="1">
                  <a:txBody>
                    <a:bodyPr/>
                    <a:lstStyle/>
                    <a:p>
                      <a:endParaRPr lang="en-GB"/>
                    </a:p>
                  </a:txBody>
                  <a:tcPr/>
                </a:tc>
                <a:tc rowSpan="2" hMerge="1">
                  <a:txBody>
                    <a:bodyPr/>
                    <a:lstStyle/>
                    <a:p>
                      <a:endParaRPr lang="en-GB"/>
                    </a:p>
                  </a:txBody>
                  <a:tcPr/>
                </a:tc>
                <a:tc rowSpan="2" gridSpan="3">
                  <a:txBody>
                    <a:bodyPr/>
                    <a:lstStyle/>
                    <a:p>
                      <a:pPr marL="0" marR="0" algn="l">
                        <a:lnSpc>
                          <a:spcPct val="115000"/>
                        </a:lnSpc>
                        <a:spcBef>
                          <a:spcPts val="0"/>
                        </a:spcBef>
                        <a:spcAft>
                          <a:spcPts val="0"/>
                        </a:spcAft>
                      </a:pPr>
                      <a:r>
                        <a:rPr lang="en-ZA" sz="800">
                          <a:effectLst/>
                        </a:rPr>
                        <a:t>Cultural Benefits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rowSpan="2" hMerge="1">
                  <a:txBody>
                    <a:bodyPr/>
                    <a:lstStyle/>
                    <a:p>
                      <a:endParaRPr lang="en-GB"/>
                    </a:p>
                  </a:txBody>
                  <a:tcPr/>
                </a:tc>
                <a:tc rowSpan="2" hMerge="1">
                  <a:txBody>
                    <a:bodyPr/>
                    <a:lstStyle/>
                    <a:p>
                      <a:endParaRPr lang="en-GB"/>
                    </a:p>
                  </a:txBody>
                  <a:tcPr/>
                </a:tc>
              </a:tr>
              <a:tr h="250817">
                <a:tc rowSpan="2">
                  <a:txBody>
                    <a:bodyPr/>
                    <a:lstStyle/>
                    <a:p>
                      <a:pPr marL="71755" marR="71755" algn="l">
                        <a:lnSpc>
                          <a:spcPct val="115000"/>
                        </a:lnSpc>
                        <a:spcBef>
                          <a:spcPts val="0"/>
                        </a:spcBef>
                        <a:spcAft>
                          <a:spcPts val="0"/>
                        </a:spcAft>
                      </a:pPr>
                      <a:r>
                        <a:rPr lang="en-ZA" sz="800">
                          <a:effectLst/>
                        </a:rPr>
                        <a:t>Flood attenuation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rowSpan="2">
                  <a:txBody>
                    <a:bodyPr/>
                    <a:lstStyle/>
                    <a:p>
                      <a:pPr marL="71755" marR="71755" algn="l">
                        <a:lnSpc>
                          <a:spcPct val="115000"/>
                        </a:lnSpc>
                        <a:spcBef>
                          <a:spcPts val="0"/>
                        </a:spcBef>
                        <a:spcAft>
                          <a:spcPts val="0"/>
                        </a:spcAft>
                      </a:pPr>
                      <a:r>
                        <a:rPr lang="en-ZA" sz="800">
                          <a:effectLst/>
                        </a:rPr>
                        <a:t>Streamflow regulation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gridSpan="5">
                  <a:txBody>
                    <a:bodyPr/>
                    <a:lstStyle/>
                    <a:p>
                      <a:pPr marL="0" marR="0" algn="l">
                        <a:lnSpc>
                          <a:spcPct val="115000"/>
                        </a:lnSpc>
                        <a:spcBef>
                          <a:spcPts val="0"/>
                        </a:spcBef>
                        <a:spcAft>
                          <a:spcPts val="0"/>
                        </a:spcAft>
                      </a:pPr>
                      <a:r>
                        <a:rPr lang="en-ZA" sz="800">
                          <a:effectLst/>
                        </a:rPr>
                        <a:t>Water Quality Enhancement</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marL="0" marR="0" algn="l">
                        <a:lnSpc>
                          <a:spcPct val="115000"/>
                        </a:lnSpc>
                        <a:spcBef>
                          <a:spcPts val="0"/>
                        </a:spcBef>
                        <a:spcAft>
                          <a:spcPts val="0"/>
                        </a:spcAft>
                      </a:pPr>
                      <a:r>
                        <a:rPr lang="en-ZA" sz="800">
                          <a:effectLst/>
                        </a:rPr>
                        <a:t> </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r>
              <a:tr h="1130829">
                <a:tc vMerge="1">
                  <a:txBody>
                    <a:bodyPr/>
                    <a:lstStyle/>
                    <a:p>
                      <a:endParaRPr lang="en-GB"/>
                    </a:p>
                  </a:txBody>
                  <a:tcPr/>
                </a:tc>
                <a:tc vMerge="1">
                  <a:txBody>
                    <a:bodyPr/>
                    <a:lstStyle/>
                    <a:p>
                      <a:endParaRPr lang="en-GB"/>
                    </a:p>
                  </a:txBody>
                  <a:tcPr/>
                </a:tc>
                <a:tc>
                  <a:txBody>
                    <a:bodyPr/>
                    <a:lstStyle/>
                    <a:p>
                      <a:pPr marL="71755" marR="71755" algn="l">
                        <a:lnSpc>
                          <a:spcPct val="115000"/>
                        </a:lnSpc>
                        <a:spcBef>
                          <a:spcPts val="0"/>
                        </a:spcBef>
                        <a:spcAft>
                          <a:spcPts val="0"/>
                        </a:spcAft>
                      </a:pPr>
                      <a:r>
                        <a:rPr lang="en-ZA" sz="800">
                          <a:effectLst/>
                        </a:rPr>
                        <a:t>Sediment trapping</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Phosphate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Nitrate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Toxicant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Erosion control</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Carbon storage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vMerge="1">
                  <a:txBody>
                    <a:bodyPr/>
                    <a:lstStyle/>
                    <a:p>
                      <a:endParaRPr lang="en-GB"/>
                    </a:p>
                  </a:txBody>
                  <a:tcPr/>
                </a:tc>
                <a:tc>
                  <a:txBody>
                    <a:bodyPr/>
                    <a:lstStyle/>
                    <a:p>
                      <a:pPr marL="71755" marR="71755" algn="l">
                        <a:lnSpc>
                          <a:spcPct val="115000"/>
                        </a:lnSpc>
                        <a:spcBef>
                          <a:spcPts val="0"/>
                        </a:spcBef>
                        <a:spcAft>
                          <a:spcPts val="0"/>
                        </a:spcAft>
                      </a:pPr>
                      <a:r>
                        <a:rPr lang="en-ZA" sz="800">
                          <a:effectLst/>
                        </a:rPr>
                        <a:t>Provision of water for human use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Provision of harvestable resources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Provision of cultivated foods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Cultural heritage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Tourism and recreation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Education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r>
              <a:tr h="752405">
                <a:tc>
                  <a:txBody>
                    <a:bodyPr/>
                    <a:lstStyle/>
                    <a:p>
                      <a:pPr marL="0" marR="0" algn="l">
                        <a:lnSpc>
                          <a:spcPct val="115000"/>
                        </a:lnSpc>
                        <a:spcBef>
                          <a:spcPts val="600"/>
                        </a:spcBef>
                        <a:spcAft>
                          <a:spcPts val="0"/>
                        </a:spcAft>
                      </a:pPr>
                      <a:r>
                        <a:rPr lang="en-ZA" sz="800" dirty="0" smtClean="0">
                          <a:effectLst/>
                        </a:rPr>
                        <a:t>x</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a:txBody>
                    <a:bodyPr/>
                    <a:lstStyle/>
                    <a:p>
                      <a:pPr marL="0" marR="0" algn="l">
                        <a:lnSpc>
                          <a:spcPct val="115000"/>
                        </a:lnSpc>
                        <a:spcBef>
                          <a:spcPts val="600"/>
                        </a:spcBef>
                        <a:spcAft>
                          <a:spcPts val="0"/>
                        </a:spcAft>
                      </a:pPr>
                      <a:r>
                        <a:rPr lang="en-ZA" sz="900" dirty="0" smtClean="0">
                          <a:effectLst/>
                          <a:latin typeface="Arial" panose="020B0604020202020204" pitchFamily="34" charset="0"/>
                          <a:ea typeface="Arial" panose="020B0604020202020204" pitchFamily="34" charset="0"/>
                          <a:cs typeface="Times New Roman" panose="02020603050405020304" pitchFamily="18" charset="0"/>
                        </a:rPr>
                        <a:t>x</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a:txBody>
                    <a:bodyPr/>
                    <a:lstStyle/>
                    <a:p>
                      <a:pPr marL="0" marR="0" algn="l">
                        <a:lnSpc>
                          <a:spcPct val="115000"/>
                        </a:lnSpc>
                        <a:spcBef>
                          <a:spcPts val="600"/>
                        </a:spcBef>
                        <a:spcAft>
                          <a:spcPts val="0"/>
                        </a:spcAft>
                      </a:pPr>
                      <a:r>
                        <a:rPr lang="en-ZA" sz="900" dirty="0" smtClean="0">
                          <a:effectLst/>
                          <a:latin typeface="Arial" panose="020B0604020202020204" pitchFamily="34" charset="0"/>
                          <a:ea typeface="Arial" panose="020B0604020202020204" pitchFamily="34" charset="0"/>
                          <a:cs typeface="Times New Roman" panose="02020603050405020304" pitchFamily="18" charset="0"/>
                        </a:rPr>
                        <a:t>x</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a:txBody>
                    <a:bodyPr/>
                    <a:lstStyle/>
                    <a:p>
                      <a:pPr marL="0" marR="0" algn="l">
                        <a:lnSpc>
                          <a:spcPct val="115000"/>
                        </a:lnSpc>
                        <a:spcBef>
                          <a:spcPts val="600"/>
                        </a:spcBef>
                        <a:spcAft>
                          <a:spcPts val="0"/>
                        </a:spcAft>
                      </a:pP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bg1">
                        <a:lumMod val="50000"/>
                      </a:schemeClr>
                    </a:solidFill>
                  </a:tcPr>
                </a:tc>
                <a:tc>
                  <a:txBody>
                    <a:bodyPr/>
                    <a:lstStyle/>
                    <a:p>
                      <a:pPr marL="0" marR="0" algn="l">
                        <a:lnSpc>
                          <a:spcPct val="115000"/>
                        </a:lnSpc>
                        <a:spcBef>
                          <a:spcPts val="600"/>
                        </a:spcBef>
                        <a:spcAft>
                          <a:spcPts val="0"/>
                        </a:spcAft>
                      </a:pP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bg1">
                        <a:lumMod val="50000"/>
                      </a:schemeClr>
                    </a:solidFill>
                  </a:tcPr>
                </a:tc>
                <a:tc>
                  <a:txBody>
                    <a:bodyPr/>
                    <a:lstStyle/>
                    <a:p>
                      <a:pPr marL="0" marR="0" algn="l">
                        <a:lnSpc>
                          <a:spcPct val="115000"/>
                        </a:lnSpc>
                        <a:spcBef>
                          <a:spcPts val="600"/>
                        </a:spcBef>
                        <a:spcAft>
                          <a:spcPts val="0"/>
                        </a:spcAft>
                      </a:pP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bg1">
                        <a:lumMod val="50000"/>
                      </a:schemeClr>
                    </a:solidFill>
                  </a:tcPr>
                </a:tc>
                <a:tc>
                  <a:txBody>
                    <a:bodyPr/>
                    <a:lstStyle/>
                    <a:p>
                      <a:pPr marL="0" marR="0" algn="l">
                        <a:lnSpc>
                          <a:spcPct val="115000"/>
                        </a:lnSpc>
                        <a:spcBef>
                          <a:spcPts val="600"/>
                        </a:spcBef>
                        <a:spcAft>
                          <a:spcPts val="0"/>
                        </a:spcAft>
                      </a:pP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bg1">
                        <a:lumMod val="50000"/>
                      </a:schemeClr>
                    </a:solidFill>
                  </a:tcPr>
                </a:tc>
                <a:tc>
                  <a:txBody>
                    <a:bodyPr/>
                    <a:lstStyle/>
                    <a:p>
                      <a:pPr marL="0" marR="0" algn="l">
                        <a:lnSpc>
                          <a:spcPct val="115000"/>
                        </a:lnSpc>
                        <a:spcBef>
                          <a:spcPts val="600"/>
                        </a:spcBef>
                        <a:spcAft>
                          <a:spcPts val="0"/>
                        </a:spcAft>
                      </a:pP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bg1">
                        <a:lumMod val="50000"/>
                      </a:schemeClr>
                    </a:solidFill>
                  </a:tcPr>
                </a:tc>
                <a:tc>
                  <a:txBody>
                    <a:bodyPr/>
                    <a:lstStyle/>
                    <a:p>
                      <a:pPr marL="0" marR="0" algn="l">
                        <a:lnSpc>
                          <a:spcPct val="115000"/>
                        </a:lnSpc>
                        <a:spcBef>
                          <a:spcPts val="600"/>
                        </a:spcBef>
                        <a:spcAft>
                          <a:spcPts val="0"/>
                        </a:spcAft>
                      </a:pPr>
                      <a:r>
                        <a:rPr lang="en-ZA" sz="900" dirty="0" smtClean="0">
                          <a:effectLst/>
                          <a:latin typeface="Arial" panose="020B0604020202020204" pitchFamily="34" charset="0"/>
                          <a:ea typeface="Arial" panose="020B0604020202020204" pitchFamily="34" charset="0"/>
                          <a:cs typeface="Times New Roman" panose="02020603050405020304" pitchFamily="18" charset="0"/>
                        </a:rPr>
                        <a:t>x</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a:txBody>
                    <a:bodyPr/>
                    <a:lstStyle/>
                    <a:p>
                      <a:pPr marL="0" marR="0" algn="l">
                        <a:lnSpc>
                          <a:spcPct val="115000"/>
                        </a:lnSpc>
                        <a:spcBef>
                          <a:spcPts val="600"/>
                        </a:spcBef>
                        <a:spcAft>
                          <a:spcPts val="0"/>
                        </a:spcAft>
                      </a:pP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bg1">
                        <a:lumMod val="50000"/>
                      </a:schemeClr>
                    </a:solidFill>
                  </a:tcPr>
                </a:tc>
                <a:tc>
                  <a:txBody>
                    <a:bodyPr/>
                    <a:lstStyle/>
                    <a:p>
                      <a:pPr marL="0" marR="0" algn="l">
                        <a:lnSpc>
                          <a:spcPct val="115000"/>
                        </a:lnSpc>
                        <a:spcBef>
                          <a:spcPts val="600"/>
                        </a:spcBef>
                        <a:spcAft>
                          <a:spcPts val="0"/>
                        </a:spcAft>
                      </a:pP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bg1">
                        <a:lumMod val="50000"/>
                      </a:schemeClr>
                    </a:solidFill>
                  </a:tcPr>
                </a:tc>
                <a:tc>
                  <a:txBody>
                    <a:bodyPr/>
                    <a:lstStyle/>
                    <a:p>
                      <a:pPr marL="0" marR="0" algn="l">
                        <a:lnSpc>
                          <a:spcPct val="115000"/>
                        </a:lnSpc>
                        <a:spcBef>
                          <a:spcPts val="600"/>
                        </a:spcBef>
                        <a:spcAft>
                          <a:spcPts val="0"/>
                        </a:spcAft>
                      </a:pP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bg1">
                        <a:lumMod val="50000"/>
                      </a:schemeClr>
                    </a:solidFill>
                  </a:tcPr>
                </a:tc>
                <a:tc>
                  <a:txBody>
                    <a:bodyPr/>
                    <a:lstStyle/>
                    <a:p>
                      <a:pPr marL="0" marR="0" algn="l">
                        <a:lnSpc>
                          <a:spcPct val="115000"/>
                        </a:lnSpc>
                        <a:spcBef>
                          <a:spcPts val="600"/>
                        </a:spcBef>
                        <a:spcAft>
                          <a:spcPts val="0"/>
                        </a:spcAft>
                      </a:pP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bg1">
                        <a:lumMod val="50000"/>
                      </a:schemeClr>
                    </a:solidFill>
                  </a:tcPr>
                </a:tc>
                <a:tc>
                  <a:txBody>
                    <a:bodyPr/>
                    <a:lstStyle/>
                    <a:p>
                      <a:pPr marL="0" marR="0" algn="l">
                        <a:lnSpc>
                          <a:spcPct val="115000"/>
                        </a:lnSpc>
                        <a:spcBef>
                          <a:spcPts val="600"/>
                        </a:spcBef>
                        <a:spcAft>
                          <a:spcPts val="0"/>
                        </a:spcAft>
                      </a:pP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bg1">
                        <a:lumMod val="50000"/>
                      </a:schemeClr>
                    </a:solidFill>
                  </a:tcPr>
                </a:tc>
                <a:tc>
                  <a:txBody>
                    <a:bodyPr/>
                    <a:lstStyle/>
                    <a:p>
                      <a:pPr marL="0" marR="0" algn="l">
                        <a:lnSpc>
                          <a:spcPct val="115000"/>
                        </a:lnSpc>
                        <a:spcBef>
                          <a:spcPts val="600"/>
                        </a:spcBef>
                        <a:spcAft>
                          <a:spcPts val="0"/>
                        </a:spcAft>
                      </a:pP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solidFill>
                      <a:schemeClr val="bg1">
                        <a:lumMod val="50000"/>
                      </a:schemeClr>
                    </a:solidFill>
                  </a:tcPr>
                </a:tc>
              </a:tr>
            </a:tbl>
          </a:graphicData>
        </a:graphic>
      </p:graphicFrame>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 y="540000"/>
            <a:ext cx="5522977" cy="3889290"/>
          </a:xfrm>
        </p:spPr>
      </p:pic>
      <p:sp>
        <p:nvSpPr>
          <p:cNvPr id="8" name="Rectangle 7"/>
          <p:cNvSpPr/>
          <p:nvPr/>
        </p:nvSpPr>
        <p:spPr>
          <a:xfrm>
            <a:off x="1110434" y="2074582"/>
            <a:ext cx="3315262" cy="469262"/>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9" name="Straight Arrow Connector 8"/>
          <p:cNvCxnSpPr/>
          <p:nvPr/>
        </p:nvCxnSpPr>
        <p:spPr>
          <a:xfrm flipV="1">
            <a:off x="2386585" y="3345384"/>
            <a:ext cx="3136390" cy="10543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773936" y="4414522"/>
            <a:ext cx="1014983" cy="244347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p:cNvSpPr/>
          <p:nvPr/>
        </p:nvSpPr>
        <p:spPr>
          <a:xfrm>
            <a:off x="5505190" y="951141"/>
            <a:ext cx="3465576" cy="229013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02611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a:t>F9: Lower </a:t>
            </a:r>
            <a:r>
              <a:rPr lang="en-ZA" dirty="0" err="1"/>
              <a:t>Riviersonderend</a:t>
            </a:r>
            <a:endParaRPr lang="en-GB" dirty="0"/>
          </a:p>
        </p:txBody>
      </p:sp>
      <p:pic>
        <p:nvPicPr>
          <p:cNvPr id="6"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40000"/>
            <a:ext cx="5522977" cy="3889290"/>
          </a:xfrm>
          <a:prstGeom prst="rect">
            <a:avLst/>
          </a:prstGeom>
        </p:spPr>
      </p:pic>
      <p:sp>
        <p:nvSpPr>
          <p:cNvPr id="7" name="Rectangle 6"/>
          <p:cNvSpPr/>
          <p:nvPr/>
        </p:nvSpPr>
        <p:spPr>
          <a:xfrm>
            <a:off x="1110434" y="2074582"/>
            <a:ext cx="3315262" cy="469262"/>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3" name="Table 2"/>
          <p:cNvGraphicFramePr>
            <a:graphicFrameLocks noGrp="1"/>
          </p:cNvGraphicFramePr>
          <p:nvPr>
            <p:extLst>
              <p:ext uri="{D42A27DB-BD31-4B8C-83A1-F6EECF244321}">
                <p14:modId xmlns:p14="http://schemas.microsoft.com/office/powerpoint/2010/main" val="1806013888"/>
              </p:ext>
            </p:extLst>
          </p:nvPr>
        </p:nvGraphicFramePr>
        <p:xfrm>
          <a:off x="9142" y="3880681"/>
          <a:ext cx="9144001" cy="3009704"/>
        </p:xfrm>
        <a:graphic>
          <a:graphicData uri="http://schemas.openxmlformats.org/drawingml/2006/table">
            <a:tbl>
              <a:tblPr firstRow="1">
                <a:tableStyleId>{5C22544A-7EE6-4342-B048-85BDC9FD1C3A}</a:tableStyleId>
              </a:tblPr>
              <a:tblGrid>
                <a:gridCol w="1463573"/>
                <a:gridCol w="788077"/>
                <a:gridCol w="1040190"/>
                <a:gridCol w="1627634"/>
                <a:gridCol w="1078990"/>
                <a:gridCol w="3145537"/>
              </a:tblGrid>
              <a:tr h="312014">
                <a:tc>
                  <a:txBody>
                    <a:bodyPr/>
                    <a:lstStyle/>
                    <a:p>
                      <a:pPr marL="0" marR="0">
                        <a:lnSpc>
                          <a:spcPct val="105000"/>
                        </a:lnSpc>
                        <a:spcBef>
                          <a:spcPts val="300"/>
                        </a:spcBef>
                        <a:spcAft>
                          <a:spcPts val="0"/>
                        </a:spcAft>
                      </a:pPr>
                      <a:r>
                        <a:rPr lang="en-ZA" sz="850" dirty="0">
                          <a:effectLst/>
                        </a:rPr>
                        <a:t>Name of Wetland Resource Unit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Component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Sub-component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effectLst/>
                        </a:rPr>
                        <a:t>RQO</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effectLst/>
                        </a:rPr>
                        <a:t>Indicator/ measure</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Numerical limits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351905">
                <a:tc rowSpan="5">
                  <a:txBody>
                    <a:bodyPr/>
                    <a:lstStyle/>
                    <a:p>
                      <a:pPr algn="l" fontAlgn="ctr"/>
                      <a:r>
                        <a:rPr lang="en-US" sz="850" b="0" i="0" u="none" strike="noStrike" dirty="0" smtClean="0">
                          <a:effectLst/>
                          <a:latin typeface="Arial" panose="020B0604020202020204" pitchFamily="34" charset="0"/>
                        </a:rPr>
                        <a:t>East Coast Shale </a:t>
                      </a:r>
                      <a:r>
                        <a:rPr lang="en-US" sz="850" b="0" i="0" u="none" strike="noStrike" dirty="0" err="1" smtClean="0">
                          <a:effectLst/>
                          <a:latin typeface="Arial" panose="020B0604020202020204" pitchFamily="34" charset="0"/>
                        </a:rPr>
                        <a:t>Renosterveld</a:t>
                      </a:r>
                      <a:r>
                        <a:rPr lang="en-US" sz="850" b="0" i="0" u="none" strike="noStrike" dirty="0" smtClean="0">
                          <a:effectLst/>
                          <a:latin typeface="Arial" panose="020B0604020202020204" pitchFamily="34" charset="0"/>
                        </a:rPr>
                        <a:t> Floodplain (</a:t>
                      </a:r>
                      <a:r>
                        <a:rPr lang="en-US" sz="850" b="0" i="0" u="none" strike="noStrike" dirty="0" err="1" smtClean="0">
                          <a:effectLst/>
                          <a:latin typeface="Arial" panose="020B0604020202020204" pitchFamily="34" charset="0"/>
                        </a:rPr>
                        <a:t>Riviersonderend</a:t>
                      </a:r>
                      <a:r>
                        <a:rPr lang="en-US" sz="850" b="0" i="0" u="none" strike="noStrike" dirty="0" smtClean="0">
                          <a:effectLst/>
                          <a:latin typeface="Arial" panose="020B0604020202020204" pitchFamily="34" charset="0"/>
                        </a:rPr>
                        <a:t>)</a:t>
                      </a:r>
                      <a:endParaRPr lang="en-US" sz="850" b="0" i="0" u="none" strike="noStrike" dirty="0">
                        <a:effectLst/>
                        <a:latin typeface="Arial" panose="020B0604020202020204" pitchFamily="34" charset="0"/>
                      </a:endParaRPr>
                    </a:p>
                  </a:txBody>
                  <a:tcPr marL="7620" marR="7620" marT="7620" marB="0" anchor="ctr"/>
                </a:tc>
                <a:tc rowSpan="3">
                  <a:txBody>
                    <a:bodyPr/>
                    <a:lstStyle/>
                    <a:p>
                      <a:pPr algn="l" fontAlgn="ctr"/>
                      <a:r>
                        <a:rPr lang="en-GB" sz="850" b="0" i="0" u="none" strike="noStrike">
                          <a:effectLst/>
                          <a:latin typeface="Arial" panose="020B0604020202020204" pitchFamily="34" charset="0"/>
                        </a:rPr>
                        <a:t>Quantity</a:t>
                      </a:r>
                    </a:p>
                  </a:txBody>
                  <a:tcPr marL="7620" marR="7620" marT="7620" marB="0" anchor="ctr"/>
                </a:tc>
                <a:tc rowSpan="3">
                  <a:txBody>
                    <a:bodyPr/>
                    <a:lstStyle/>
                    <a:p>
                      <a:pPr algn="l" fontAlgn="ctr"/>
                      <a:r>
                        <a:rPr lang="en-US" sz="850" b="0" i="0" u="none" strike="noStrike">
                          <a:effectLst/>
                          <a:latin typeface="Arial" panose="020B0604020202020204" pitchFamily="34" charset="0"/>
                        </a:rPr>
                        <a:t>Water distribution and retention patterns.</a:t>
                      </a:r>
                    </a:p>
                  </a:txBody>
                  <a:tcPr marL="7620" marR="7620" marT="7620" marB="0" anchor="ctr"/>
                </a:tc>
                <a:tc rowSpan="3">
                  <a:txBody>
                    <a:bodyPr/>
                    <a:lstStyle/>
                    <a:p>
                      <a:pPr algn="l" fontAlgn="ctr"/>
                      <a:r>
                        <a:rPr lang="en-US" sz="850" b="0" i="0" u="none" strike="noStrike">
                          <a:effectLst/>
                          <a:latin typeface="Arial" panose="020B0604020202020204" pitchFamily="34" charset="0"/>
                        </a:rPr>
                        <a:t>Floods are necessary to inundate the floodplain thereby providing wetting regime required for supporting floodplain vegetation.</a:t>
                      </a:r>
                    </a:p>
                  </a:txBody>
                  <a:tcPr marL="7620" marR="7620" marT="7620" marB="0" anchor="ctr"/>
                </a:tc>
                <a:tc rowSpan="3">
                  <a:txBody>
                    <a:bodyPr/>
                    <a:lstStyle/>
                    <a:p>
                      <a:pPr algn="l" fontAlgn="ctr"/>
                      <a:r>
                        <a:rPr lang="en-US" sz="850" b="0" i="0" u="none" strike="noStrike">
                          <a:effectLst/>
                          <a:latin typeface="Arial" panose="020B0604020202020204" pitchFamily="34" charset="0"/>
                        </a:rPr>
                        <a:t>Water distribution and retention patterns.</a:t>
                      </a:r>
                    </a:p>
                  </a:txBody>
                  <a:tcPr marL="7620" marR="7620" marT="7620" marB="0" anchor="ctr"/>
                </a:tc>
                <a:tc>
                  <a:txBody>
                    <a:bodyPr/>
                    <a:lstStyle/>
                    <a:p>
                      <a:pPr algn="l" fontAlgn="ctr"/>
                      <a:r>
                        <a:rPr lang="en-US" sz="850" b="0" i="0" u="none" strike="noStrike" dirty="0">
                          <a:effectLst/>
                          <a:latin typeface="Arial" panose="020B0604020202020204" pitchFamily="34" charset="0"/>
                        </a:rPr>
                        <a:t>Compile an accurate desktop </a:t>
                      </a:r>
                      <a:r>
                        <a:rPr lang="en-US" sz="850" b="0" i="0" u="none" strike="noStrike" dirty="0" err="1">
                          <a:effectLst/>
                          <a:latin typeface="Arial" panose="020B0604020202020204" pitchFamily="34" charset="0"/>
                        </a:rPr>
                        <a:t>basemap</a:t>
                      </a:r>
                      <a:r>
                        <a:rPr lang="en-US" sz="850" b="0" i="0" u="none" strike="noStrike" dirty="0">
                          <a:effectLst/>
                          <a:latin typeface="Arial" panose="020B0604020202020204" pitchFamily="34" charset="0"/>
                        </a:rPr>
                        <a:t> for the system prior to the start of monitoring using the most recent satellite imagery and wetland map. </a:t>
                      </a:r>
                    </a:p>
                  </a:txBody>
                  <a:tcPr marL="7620" marR="7620" marT="7620" marB="0" anchor="ctr"/>
                </a:tc>
              </a:tr>
              <a:tr h="219165">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US" sz="850" b="0" i="0" u="none" strike="noStrike">
                          <a:effectLst/>
                          <a:latin typeface="Arial" panose="020B0604020202020204" pitchFamily="34" charset="0"/>
                        </a:rPr>
                        <a:t>At the same time undertake a rapid PES assessment and take fixed point photographs of key features from closest access points. </a:t>
                      </a:r>
                    </a:p>
                  </a:txBody>
                  <a:tcPr marL="7620" marR="7620" marT="7620" marB="0" anchor="ctr"/>
                </a:tc>
              </a:tr>
              <a:tr h="123153">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ctr"/>
                      <a:r>
                        <a:rPr lang="en-US" sz="850" b="0" i="0" u="none" strike="noStrike" dirty="0">
                          <a:effectLst/>
                          <a:latin typeface="Arial" panose="020B0604020202020204" pitchFamily="34" charset="0"/>
                        </a:rPr>
                        <a:t>Repeat every 3 years and assess and report on this with a view to assess if there have been any changes in the system.</a:t>
                      </a:r>
                    </a:p>
                  </a:txBody>
                  <a:tcPr marL="7620" marR="7620" marT="7620" marB="0" anchor="ctr"/>
                </a:tc>
              </a:tr>
              <a:tr h="399149">
                <a:tc vMerge="1">
                  <a:txBody>
                    <a:bodyPr/>
                    <a:lstStyle/>
                    <a:p>
                      <a:pPr algn="l" fontAlgn="ctr"/>
                      <a:endParaRPr lang="en-US" sz="850" b="0" i="0" u="none" strike="noStrike" dirty="0">
                        <a:effectLst/>
                        <a:latin typeface="Arial" panose="020B0604020202020204" pitchFamily="34" charset="0"/>
                      </a:endParaRPr>
                    </a:p>
                  </a:txBody>
                  <a:tcPr marL="7620" marR="7620" marT="7620" marB="0" anchor="ctr"/>
                </a:tc>
                <a:tc>
                  <a:txBody>
                    <a:bodyPr/>
                    <a:lstStyle/>
                    <a:p>
                      <a:pPr algn="l" fontAlgn="ctr"/>
                      <a:r>
                        <a:rPr lang="en-GB" sz="850" b="0" i="0" u="none" strike="noStrike">
                          <a:effectLst/>
                          <a:latin typeface="Arial" panose="020B0604020202020204" pitchFamily="34" charset="0"/>
                        </a:rPr>
                        <a:t>Quality</a:t>
                      </a:r>
                    </a:p>
                  </a:txBody>
                  <a:tcPr marL="7620" marR="7620" marT="7620" marB="0" anchor="ctr"/>
                </a:tc>
                <a:tc>
                  <a:txBody>
                    <a:bodyPr/>
                    <a:lstStyle/>
                    <a:p>
                      <a:pPr algn="l" fontAlgn="ctr"/>
                      <a:r>
                        <a:rPr lang="en-US" sz="850" b="0" i="0" u="none" strike="noStrike" dirty="0" smtClean="0">
                          <a:effectLst/>
                          <a:latin typeface="Arial" panose="020B0604020202020204" pitchFamily="34" charset="0"/>
                        </a:rPr>
                        <a:t>Sediment</a:t>
                      </a:r>
                      <a:r>
                        <a:rPr lang="en-US" sz="850" b="0" i="0" u="none" strike="noStrike" baseline="0" dirty="0" smtClean="0">
                          <a:effectLst/>
                          <a:latin typeface="Arial" panose="020B0604020202020204" pitchFamily="34" charset="0"/>
                        </a:rPr>
                        <a:t> storage</a:t>
                      </a:r>
                      <a:endParaRPr lang="en-US" sz="850" b="0" i="0" u="none" strike="noStrike" dirty="0">
                        <a:effectLst/>
                        <a:latin typeface="Arial" panose="020B0604020202020204" pitchFamily="34" charset="0"/>
                      </a:endParaRPr>
                    </a:p>
                  </a:txBody>
                  <a:tcPr marL="7620" marR="7620" marT="7620" marB="0" anchor="ctr"/>
                </a:tc>
                <a:tc>
                  <a:txBody>
                    <a:bodyPr/>
                    <a:lstStyle/>
                    <a:p>
                      <a:pPr algn="l" fontAlgn="ctr"/>
                      <a:r>
                        <a:rPr lang="en-US" sz="850" b="0" i="0" u="none" strike="noStrike" dirty="0">
                          <a:effectLst/>
                          <a:latin typeface="Arial" panose="020B0604020202020204" pitchFamily="34" charset="0"/>
                        </a:rPr>
                        <a:t>The ecosystem services, in terms of sediment retention, provided by the wetland must be managed so as not to undermine the ecological value.</a:t>
                      </a:r>
                    </a:p>
                  </a:txBody>
                  <a:tcPr marL="7620" marR="7620" marT="7620" marB="0" anchor="ctr"/>
                </a:tc>
                <a:tc>
                  <a:txBody>
                    <a:bodyPr/>
                    <a:lstStyle/>
                    <a:p>
                      <a:pPr marL="0" marR="0">
                        <a:lnSpc>
                          <a:spcPct val="105000"/>
                        </a:lnSpc>
                        <a:spcBef>
                          <a:spcPts val="300"/>
                        </a:spcBef>
                        <a:spcAft>
                          <a:spcPts val="0"/>
                        </a:spcAft>
                      </a:pPr>
                      <a:r>
                        <a:rPr lang="en-US" sz="850" dirty="0" smtClean="0">
                          <a:solidFill>
                            <a:schemeClr val="tx1"/>
                          </a:solidFill>
                          <a:effectLst/>
                        </a:rPr>
                        <a:t>Wetland geomorphology score from the geomorphology module of WET-Health (Level 2).</a:t>
                      </a:r>
                    </a:p>
                  </a:txBody>
                  <a:tcPr marL="7620" marR="7620" marT="7620" marB="0" anchor="ctr"/>
                </a:tc>
                <a:tc>
                  <a:txBody>
                    <a:bodyPr/>
                    <a:lstStyle/>
                    <a:p>
                      <a:pPr algn="l" fontAlgn="ctr"/>
                      <a:r>
                        <a:rPr lang="en-US" sz="850" b="0" i="0" u="none" strike="noStrike" dirty="0" smtClean="0">
                          <a:effectLst/>
                          <a:latin typeface="Arial" panose="020B0604020202020204" pitchFamily="34" charset="0"/>
                        </a:rPr>
                        <a:t>Repeat every 3 years and assess and report on this with a view to assess if there have been any changes in the system.</a:t>
                      </a:r>
                      <a:endParaRPr lang="en-US" sz="850" b="0" i="0" u="none" strike="noStrike" dirty="0">
                        <a:effectLst/>
                        <a:latin typeface="Arial" panose="020B0604020202020204" pitchFamily="34" charset="0"/>
                      </a:endParaRPr>
                    </a:p>
                  </a:txBody>
                  <a:tcPr marL="7620" marR="7620" marT="7620" marB="0" anchor="ctr"/>
                </a:tc>
              </a:tr>
              <a:tr h="950805">
                <a:tc vMerge="1">
                  <a:txBody>
                    <a:bodyPr/>
                    <a:lstStyle/>
                    <a:p>
                      <a:pPr algn="l" fontAlgn="ctr"/>
                      <a:endParaRPr lang="en-US" sz="850" b="0" i="0" u="none" strike="noStrike" dirty="0">
                        <a:effectLst/>
                        <a:latin typeface="Arial" panose="020B0604020202020204" pitchFamily="34" charset="0"/>
                      </a:endParaRPr>
                    </a:p>
                  </a:txBody>
                  <a:tcPr marL="7620" marR="7620" marT="7620" marB="0" anchor="ctr"/>
                </a:tc>
                <a:tc>
                  <a:txBody>
                    <a:bodyPr/>
                    <a:lstStyle/>
                    <a:p>
                      <a:pPr algn="l" fontAlgn="ctr"/>
                      <a:r>
                        <a:rPr lang="en-GB" sz="850" b="0" i="0" u="none" strike="noStrike">
                          <a:effectLst/>
                          <a:latin typeface="Arial" panose="020B0604020202020204" pitchFamily="34" charset="0"/>
                        </a:rPr>
                        <a:t>Habitat</a:t>
                      </a:r>
                    </a:p>
                  </a:txBody>
                  <a:tcPr marL="7620" marR="7620" marT="7620" marB="0" anchor="ctr"/>
                </a:tc>
                <a:tc>
                  <a:txBody>
                    <a:bodyPr/>
                    <a:lstStyle/>
                    <a:p>
                      <a:pPr algn="l" fontAlgn="ctr"/>
                      <a:r>
                        <a:rPr lang="en-GB" sz="850" b="0" i="0" u="none" strike="noStrike">
                          <a:effectLst/>
                          <a:latin typeface="Arial" panose="020B0604020202020204" pitchFamily="34" charset="0"/>
                        </a:rPr>
                        <a:t>Wetland vegetation.</a:t>
                      </a:r>
                    </a:p>
                  </a:txBody>
                  <a:tcPr marL="7620" marR="7620" marT="7620" marB="0" anchor="ctr"/>
                </a:tc>
                <a:tc>
                  <a:txBody>
                    <a:bodyPr/>
                    <a:lstStyle/>
                    <a:p>
                      <a:pPr algn="l" fontAlgn="ctr"/>
                      <a:r>
                        <a:rPr lang="en-US" sz="850" b="0" i="0" u="none" strike="noStrike">
                          <a:effectLst/>
                          <a:latin typeface="Arial" panose="020B0604020202020204" pitchFamily="34" charset="0"/>
                        </a:rPr>
                        <a:t>Critically endangered wetland vegetation and geomorphology must be maintained or where necessary improved in order to protect the floodplain vegetation.</a:t>
                      </a:r>
                    </a:p>
                  </a:txBody>
                  <a:tcPr marL="7620" marR="7620" marT="7620" marB="0" anchor="ctr"/>
                </a:tc>
                <a:tc>
                  <a:txBody>
                    <a:bodyPr/>
                    <a:lstStyle/>
                    <a:p>
                      <a:pPr algn="l" fontAlgn="ctr"/>
                      <a:r>
                        <a:rPr lang="en-US" sz="850" b="0" i="0" u="none" strike="noStrike">
                          <a:effectLst/>
                          <a:latin typeface="Arial" panose="020B0604020202020204" pitchFamily="34" charset="0"/>
                        </a:rPr>
                        <a:t>Wetland vegetation score from the vegetation module of WET-Health (Level 2).</a:t>
                      </a:r>
                    </a:p>
                  </a:txBody>
                  <a:tcPr marL="7620" marR="7620" marT="7620" marB="0" anchor="ctr"/>
                </a:tc>
                <a:tc>
                  <a:txBody>
                    <a:bodyPr/>
                    <a:lstStyle/>
                    <a:p>
                      <a:pPr algn="l" fontAlgn="ctr"/>
                      <a:r>
                        <a:rPr lang="en-ZA" sz="850" b="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WET-Health vegetation value of  C to be maintained.</a:t>
                      </a:r>
                      <a:r>
                        <a:rPr lang="en-ZA" sz="850" b="0" baseline="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850" b="0" i="0" u="none" strike="noStrike" dirty="0" smtClean="0">
                          <a:effectLst/>
                          <a:latin typeface="Arial" panose="020B0604020202020204" pitchFamily="34" charset="0"/>
                        </a:rPr>
                        <a:t>Repeat </a:t>
                      </a:r>
                      <a:r>
                        <a:rPr lang="en-US" sz="850" b="0" i="0" u="none" strike="noStrike" dirty="0">
                          <a:effectLst/>
                          <a:latin typeface="Arial" panose="020B0604020202020204" pitchFamily="34" charset="0"/>
                        </a:rPr>
                        <a:t>every three years and assess and report with a view to assess if there have been any changes in the state of the system.</a:t>
                      </a:r>
                    </a:p>
                  </a:txBody>
                  <a:tcPr marL="7620" marR="7620" marT="7620" marB="0" anchor="ct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728542579"/>
              </p:ext>
            </p:extLst>
          </p:nvPr>
        </p:nvGraphicFramePr>
        <p:xfrm>
          <a:off x="5638945" y="726882"/>
          <a:ext cx="3096476" cy="1108837"/>
        </p:xfrm>
        <a:graphic>
          <a:graphicData uri="http://schemas.openxmlformats.org/drawingml/2006/table">
            <a:tbl>
              <a:tblPr firstRow="1" firstCol="1" bandRow="1">
                <a:tableStyleId>{5C22544A-7EE6-4342-B048-85BDC9FD1C3A}</a:tableStyleId>
              </a:tblPr>
              <a:tblGrid>
                <a:gridCol w="2123477"/>
                <a:gridCol w="972999"/>
              </a:tblGrid>
              <a:tr h="435676">
                <a:tc>
                  <a:txBody>
                    <a:bodyPr/>
                    <a:lstStyle/>
                    <a:p>
                      <a:pPr marL="0" marR="0" algn="ctr">
                        <a:lnSpc>
                          <a:spcPct val="107000"/>
                        </a:lnSpc>
                        <a:spcBef>
                          <a:spcPts val="0"/>
                        </a:spcBef>
                        <a:spcAft>
                          <a:spcPts val="0"/>
                        </a:spcAft>
                      </a:pPr>
                      <a:r>
                        <a:rPr lang="en-GB" sz="1800" dirty="0">
                          <a:effectLst/>
                        </a:rPr>
                        <a:t>IUA</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a:effectLst/>
                        </a:rPr>
                        <a:t>Spatially targeted</a:t>
                      </a:r>
                      <a:endParaRPr lang="en-GB"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222778">
                <a:tc>
                  <a:txBody>
                    <a:bodyPr/>
                    <a:lstStyle/>
                    <a:p>
                      <a:pPr marL="0" marR="0" algn="r">
                        <a:lnSpc>
                          <a:spcPct val="107000"/>
                        </a:lnSpc>
                        <a:spcBef>
                          <a:spcPts val="0"/>
                        </a:spcBef>
                        <a:spcAft>
                          <a:spcPts val="0"/>
                        </a:spcAft>
                      </a:pPr>
                      <a:r>
                        <a:rPr lang="en-GB" sz="1600" dirty="0" smtClean="0">
                          <a:effectLst/>
                          <a:latin typeface="Calibri" panose="020F0502020204030204" pitchFamily="34" charset="0"/>
                          <a:ea typeface="Calibri" panose="020F0502020204030204" pitchFamily="34" charset="0"/>
                          <a:cs typeface="Arial" panose="020B0604020202020204" pitchFamily="34" charset="0"/>
                        </a:rPr>
                        <a:t>F9 Lower </a:t>
                      </a:r>
                      <a:r>
                        <a:rPr lang="en-GB" sz="1600" dirty="0" err="1" smtClean="0">
                          <a:effectLst/>
                          <a:latin typeface="Calibri" panose="020F0502020204030204" pitchFamily="34" charset="0"/>
                          <a:ea typeface="Calibri" panose="020F0502020204030204" pitchFamily="34" charset="0"/>
                          <a:cs typeface="Arial" panose="020B0604020202020204" pitchFamily="34" charset="0"/>
                        </a:rPr>
                        <a:t>Riviersonderend</a:t>
                      </a:r>
                      <a:endParaRPr lang="en-GB" sz="1600" dirty="0" smtClean="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ZA" sz="2800" dirty="0" smtClean="0">
                          <a:effectLst/>
                          <a:latin typeface="Calibri" panose="020F0502020204030204" pitchFamily="34" charset="0"/>
                          <a:ea typeface="Calibri" panose="020F0502020204030204" pitchFamily="34" charset="0"/>
                          <a:cs typeface="Arial" panose="020B0604020202020204" pitchFamily="34" charset="0"/>
                        </a:rPr>
                        <a:t>III</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rgbClr val="FFC000"/>
                    </a:solidFill>
                  </a:tcPr>
                </a:tc>
              </a:tr>
            </a:tbl>
          </a:graphicData>
        </a:graphic>
      </p:graphicFrame>
      <p:sp>
        <p:nvSpPr>
          <p:cNvPr id="9" name="TextBox 8"/>
          <p:cNvSpPr txBox="1"/>
          <p:nvPr/>
        </p:nvSpPr>
        <p:spPr>
          <a:xfrm>
            <a:off x="5611513" y="2642616"/>
            <a:ext cx="3377041" cy="830997"/>
          </a:xfrm>
          <a:prstGeom prst="rect">
            <a:avLst/>
          </a:prstGeom>
          <a:noFill/>
        </p:spPr>
        <p:txBody>
          <a:bodyPr wrap="square" rtlCol="0">
            <a:spAutoFit/>
          </a:bodyPr>
          <a:lstStyle/>
          <a:p>
            <a:r>
              <a:rPr lang="en-ZA" dirty="0" smtClean="0"/>
              <a:t>Other: Critically endangered vegetation</a:t>
            </a:r>
            <a:endParaRPr lang="en-GB" dirty="0"/>
          </a:p>
        </p:txBody>
      </p:sp>
    </p:spTree>
    <p:extLst>
      <p:ext uri="{BB962C8B-B14F-4D97-AF65-F5344CB8AC3E}">
        <p14:creationId xmlns:p14="http://schemas.microsoft.com/office/powerpoint/2010/main" val="17919417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84048"/>
            <a:ext cx="9154898" cy="6473952"/>
          </a:xfrm>
        </p:spPr>
      </p:pic>
      <p:graphicFrame>
        <p:nvGraphicFramePr>
          <p:cNvPr id="23" name="Table 22"/>
          <p:cNvGraphicFramePr>
            <a:graphicFrameLocks noGrp="1"/>
          </p:cNvGraphicFramePr>
          <p:nvPr>
            <p:extLst>
              <p:ext uri="{D42A27DB-BD31-4B8C-83A1-F6EECF244321}">
                <p14:modId xmlns:p14="http://schemas.microsoft.com/office/powerpoint/2010/main" val="2936311024"/>
              </p:ext>
            </p:extLst>
          </p:nvPr>
        </p:nvGraphicFramePr>
        <p:xfrm>
          <a:off x="722941" y="2642616"/>
          <a:ext cx="3922777" cy="576072"/>
        </p:xfrm>
        <a:graphic>
          <a:graphicData uri="http://schemas.openxmlformats.org/drawingml/2006/table">
            <a:tbl>
              <a:tblPr firstRow="1" firstCol="1" bandRow="1">
                <a:tableStyleId>{5C22544A-7EE6-4342-B048-85BDC9FD1C3A}</a:tableStyleId>
              </a:tblPr>
              <a:tblGrid>
                <a:gridCol w="340614"/>
                <a:gridCol w="557784"/>
                <a:gridCol w="1401438"/>
                <a:gridCol w="506165"/>
                <a:gridCol w="546336"/>
                <a:gridCol w="570440"/>
              </a:tblGrid>
              <a:tr h="78994">
                <a:tc>
                  <a:txBody>
                    <a:bodyPr/>
                    <a:lstStyle/>
                    <a:p>
                      <a:pPr marL="0" marR="0">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IUA</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NB</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Supply</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Demand</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2024">
                <a:tc>
                  <a:txBody>
                    <a:bodyPr/>
                    <a:lstStyle/>
                    <a:p>
                      <a:pPr marL="0" marR="0">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F10</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900" dirty="0" smtClean="0">
                          <a:effectLst/>
                        </a:rPr>
                        <a:t>WR8 Southern Coastal</a:t>
                      </a: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900" dirty="0" smtClean="0">
                          <a:effectLst/>
                        </a:rPr>
                        <a:t>Southwest </a:t>
                      </a:r>
                      <a:r>
                        <a:rPr lang="en-ZA" sz="900" dirty="0" err="1" smtClean="0">
                          <a:effectLst/>
                        </a:rPr>
                        <a:t>Ferricrete</a:t>
                      </a:r>
                      <a:r>
                        <a:rPr lang="en-ZA" sz="900" dirty="0" smtClean="0">
                          <a:effectLst/>
                        </a:rPr>
                        <a:t> Fynbos Floodplain (Kars)</a:t>
                      </a: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r>
            </a:tbl>
          </a:graphicData>
        </a:graphic>
      </p:graphicFrame>
      <p:cxnSp>
        <p:nvCxnSpPr>
          <p:cNvPr id="24" name="Straight Arrow Connector 23"/>
          <p:cNvCxnSpPr/>
          <p:nvPr/>
        </p:nvCxnSpPr>
        <p:spPr>
          <a:xfrm>
            <a:off x="3566160" y="3395726"/>
            <a:ext cx="418726" cy="14597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3984886" y="5013108"/>
            <a:ext cx="806570" cy="537300"/>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32576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F10: Overberg East </a:t>
            </a:r>
            <a:r>
              <a:rPr lang="en-ZA" dirty="0" err="1" smtClean="0"/>
              <a:t>Renosterveld</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726973993"/>
              </p:ext>
            </p:extLst>
          </p:nvPr>
        </p:nvGraphicFramePr>
        <p:xfrm>
          <a:off x="-2" y="4399753"/>
          <a:ext cx="9148653" cy="2432846"/>
        </p:xfrm>
        <a:graphic>
          <a:graphicData uri="http://schemas.openxmlformats.org/drawingml/2006/table">
            <a:tbl>
              <a:tblPr firstRow="1" firstCol="1" bandRow="1">
                <a:tableStyleId>{5C22544A-7EE6-4342-B048-85BDC9FD1C3A}</a:tableStyleId>
              </a:tblPr>
              <a:tblGrid>
                <a:gridCol w="576303"/>
                <a:gridCol w="826034"/>
                <a:gridCol w="240126"/>
                <a:gridCol w="307361"/>
                <a:gridCol w="211311"/>
                <a:gridCol w="201706"/>
                <a:gridCol w="211311"/>
                <a:gridCol w="201706"/>
                <a:gridCol w="422622"/>
                <a:gridCol w="557093"/>
                <a:gridCol w="297756"/>
                <a:gridCol w="259336"/>
                <a:gridCol w="393807"/>
                <a:gridCol w="163286"/>
                <a:gridCol w="201706"/>
                <a:gridCol w="230521"/>
                <a:gridCol w="384202"/>
                <a:gridCol w="57630"/>
                <a:gridCol w="326572"/>
                <a:gridCol w="163286"/>
                <a:gridCol w="384202"/>
                <a:gridCol w="254380"/>
                <a:gridCol w="211311"/>
                <a:gridCol w="374598"/>
                <a:gridCol w="182496"/>
                <a:gridCol w="509067"/>
                <a:gridCol w="201373"/>
                <a:gridCol w="797551"/>
              </a:tblGrid>
              <a:tr h="144018">
                <a:tc rowSpan="4">
                  <a:txBody>
                    <a:bodyPr/>
                    <a:lstStyle/>
                    <a:p>
                      <a:pPr marL="0" marR="0" algn="ctr">
                        <a:lnSpc>
                          <a:spcPct val="105000"/>
                        </a:lnSpc>
                        <a:spcBef>
                          <a:spcPts val="300"/>
                        </a:spcBef>
                        <a:spcAft>
                          <a:spcPts val="0"/>
                        </a:spcAft>
                      </a:pPr>
                      <a:r>
                        <a:rPr lang="en-ZA" sz="900" dirty="0">
                          <a:effectLst/>
                        </a:rPr>
                        <a:t>Wetland Region</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4">
                  <a:txBody>
                    <a:bodyPr/>
                    <a:lstStyle/>
                    <a:p>
                      <a:pPr marL="0" marR="0" algn="ctr">
                        <a:lnSpc>
                          <a:spcPct val="105000"/>
                        </a:lnSpc>
                        <a:spcBef>
                          <a:spcPts val="300"/>
                        </a:spcBef>
                        <a:spcAft>
                          <a:spcPts val="0"/>
                        </a:spcAft>
                      </a:pPr>
                      <a:r>
                        <a:rPr lang="en-ZA" sz="900">
                          <a:effectLst/>
                        </a:rPr>
                        <a:t>Wetland Resource Unit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gridSpan="3">
                  <a:txBody>
                    <a:bodyPr/>
                    <a:lstStyle/>
                    <a:p>
                      <a:pPr marL="0" marR="0" algn="ctr">
                        <a:lnSpc>
                          <a:spcPct val="105000"/>
                        </a:lnSpc>
                        <a:spcBef>
                          <a:spcPts val="300"/>
                        </a:spcBef>
                        <a:spcAft>
                          <a:spcPts val="0"/>
                        </a:spcAft>
                      </a:pPr>
                      <a:r>
                        <a:rPr lang="en-ZA" sz="900">
                          <a:effectLst/>
                        </a:rPr>
                        <a:t>Priority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hMerge="1">
                  <a:txBody>
                    <a:bodyPr/>
                    <a:lstStyle/>
                    <a:p>
                      <a:endParaRPr lang="en-GB"/>
                    </a:p>
                  </a:txBody>
                  <a:tcPr/>
                </a:tc>
                <a:tc hMerge="1">
                  <a:txBody>
                    <a:bodyPr/>
                    <a:lstStyle/>
                    <a:p>
                      <a:endParaRPr lang="en-GB"/>
                    </a:p>
                  </a:txBody>
                  <a:tcPr/>
                </a:tc>
                <a:tc rowSpan="4">
                  <a:txBody>
                    <a:bodyPr/>
                    <a:lstStyle/>
                    <a:p>
                      <a:pPr marL="0" marR="0" algn="ctr">
                        <a:lnSpc>
                          <a:spcPct val="105000"/>
                        </a:lnSpc>
                        <a:spcBef>
                          <a:spcPts val="300"/>
                        </a:spcBef>
                        <a:spcAft>
                          <a:spcPts val="0"/>
                        </a:spcAft>
                      </a:pPr>
                      <a:r>
                        <a:rPr lang="en-ZA" sz="900">
                          <a:effectLst/>
                        </a:rPr>
                        <a:t>PES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4">
                  <a:txBody>
                    <a:bodyPr/>
                    <a:lstStyle/>
                    <a:p>
                      <a:pPr marL="0" marR="0" algn="ctr">
                        <a:lnSpc>
                          <a:spcPct val="105000"/>
                        </a:lnSpc>
                        <a:spcBef>
                          <a:spcPts val="300"/>
                        </a:spcBef>
                        <a:spcAft>
                          <a:spcPts val="0"/>
                        </a:spcAft>
                      </a:pPr>
                      <a:r>
                        <a:rPr lang="en-ZA" sz="900">
                          <a:effectLst/>
                        </a:rPr>
                        <a:t>EIS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4">
                  <a:txBody>
                    <a:bodyPr/>
                    <a:lstStyle/>
                    <a:p>
                      <a:pPr marL="0" marR="0" algn="ctr">
                        <a:lnSpc>
                          <a:spcPct val="105000"/>
                        </a:lnSpc>
                        <a:spcBef>
                          <a:spcPts val="300"/>
                        </a:spcBef>
                        <a:spcAft>
                          <a:spcPts val="0"/>
                        </a:spcAft>
                      </a:pPr>
                      <a:r>
                        <a:rPr lang="en-ZA" sz="900">
                          <a:effectLst/>
                        </a:rPr>
                        <a:t>REC</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gridSpan="2">
                  <a:txBody>
                    <a:bodyPr/>
                    <a:lstStyle/>
                    <a:p>
                      <a:pPr marL="0" marR="0" algn="ctr">
                        <a:lnSpc>
                          <a:spcPct val="105000"/>
                        </a:lnSpc>
                        <a:spcBef>
                          <a:spcPts val="300"/>
                        </a:spcBef>
                        <a:spcAft>
                          <a:spcPts val="0"/>
                        </a:spcAft>
                      </a:pPr>
                      <a:r>
                        <a:rPr lang="en-ZA" sz="900">
                          <a:effectLst/>
                        </a:rPr>
                        <a:t>Quantity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gridSpan="6">
                  <a:txBody>
                    <a:bodyPr/>
                    <a:lstStyle/>
                    <a:p>
                      <a:pPr marL="0" marR="0" algn="ctr">
                        <a:lnSpc>
                          <a:spcPct val="105000"/>
                        </a:lnSpc>
                        <a:spcBef>
                          <a:spcPts val="300"/>
                        </a:spcBef>
                        <a:spcAft>
                          <a:spcPts val="0"/>
                        </a:spcAft>
                      </a:pPr>
                      <a:r>
                        <a:rPr lang="en-ZA" sz="900">
                          <a:effectLst/>
                        </a:rPr>
                        <a:t>Quality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gridSpan="3">
                  <a:txBody>
                    <a:bodyPr/>
                    <a:lstStyle/>
                    <a:p>
                      <a:pPr marL="0" marR="0" algn="ctr">
                        <a:lnSpc>
                          <a:spcPct val="105000"/>
                        </a:lnSpc>
                        <a:spcBef>
                          <a:spcPts val="300"/>
                        </a:spcBef>
                        <a:spcAft>
                          <a:spcPts val="0"/>
                        </a:spcAft>
                      </a:pPr>
                      <a:r>
                        <a:rPr lang="en-ZA" sz="900">
                          <a:effectLst/>
                        </a:rPr>
                        <a:t>Habitat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hMerge="1">
                  <a:txBody>
                    <a:bodyPr/>
                    <a:lstStyle/>
                    <a:p>
                      <a:endParaRPr lang="en-GB"/>
                    </a:p>
                  </a:txBody>
                  <a:tcPr/>
                </a:tc>
                <a:tc rowSpan="2" gridSpan="8">
                  <a:txBody>
                    <a:bodyPr/>
                    <a:lstStyle/>
                    <a:p>
                      <a:pPr marL="0" marR="0" algn="ctr">
                        <a:lnSpc>
                          <a:spcPct val="105000"/>
                        </a:lnSpc>
                        <a:spcBef>
                          <a:spcPts val="300"/>
                        </a:spcBef>
                        <a:spcAft>
                          <a:spcPts val="0"/>
                        </a:spcAft>
                      </a:pPr>
                      <a:r>
                        <a:rPr lang="en-ZA" sz="900">
                          <a:effectLst/>
                        </a:rPr>
                        <a:t>Biota</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4">
                  <a:txBody>
                    <a:bodyPr/>
                    <a:lstStyle/>
                    <a:p>
                      <a:pPr marL="0" marR="0" algn="ctr">
                        <a:lnSpc>
                          <a:spcPct val="105000"/>
                        </a:lnSpc>
                        <a:spcBef>
                          <a:spcPts val="300"/>
                        </a:spcBef>
                        <a:spcAft>
                          <a:spcPts val="0"/>
                        </a:spcAft>
                      </a:pPr>
                      <a:r>
                        <a:rPr lang="en-ZA" sz="900">
                          <a:effectLst/>
                        </a:rPr>
                        <a:t>Indicators selected</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559678">
                <a:tc vMerge="1">
                  <a:txBody>
                    <a:bodyPr/>
                    <a:lstStyle/>
                    <a:p>
                      <a:endParaRPr lang="en-GB"/>
                    </a:p>
                  </a:txBody>
                  <a:tcPr/>
                </a:tc>
                <a:tc vMerge="1">
                  <a:txBody>
                    <a:bodyPr/>
                    <a:lstStyle/>
                    <a:p>
                      <a:endParaRPr lang="en-GB"/>
                    </a:p>
                  </a:txBody>
                  <a:tcPr/>
                </a:tc>
                <a:tc rowSpan="3">
                  <a:txBody>
                    <a:bodyPr/>
                    <a:lstStyle/>
                    <a:p>
                      <a:pPr marL="0" marR="0">
                        <a:lnSpc>
                          <a:spcPct val="105000"/>
                        </a:lnSpc>
                        <a:spcBef>
                          <a:spcPts val="300"/>
                        </a:spcBef>
                        <a:spcAft>
                          <a:spcPts val="0"/>
                        </a:spcAft>
                      </a:pPr>
                      <a:r>
                        <a:rPr lang="en-ZA" sz="900">
                          <a:effectLst/>
                        </a:rPr>
                        <a:t>Ecological Importance</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gridSpan="2">
                  <a:txBody>
                    <a:bodyPr/>
                    <a:lstStyle/>
                    <a:p>
                      <a:pPr marL="0" marR="0">
                        <a:lnSpc>
                          <a:spcPct val="105000"/>
                        </a:lnSpc>
                        <a:spcBef>
                          <a:spcPts val="300"/>
                        </a:spcBef>
                        <a:spcAft>
                          <a:spcPts val="0"/>
                        </a:spcAft>
                      </a:pPr>
                      <a:r>
                        <a:rPr lang="en-ZA" sz="900">
                          <a:effectLst/>
                        </a:rPr>
                        <a:t>Provision of ecosystem services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h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gridSpan="6"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c gridSpan="8"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vMerge="1">
                  <a:txBody>
                    <a:bodyPr/>
                    <a:lstStyle/>
                    <a:p>
                      <a:endParaRPr lang="en-GB"/>
                    </a:p>
                  </a:txBody>
                  <a:tcPr/>
                </a:tc>
              </a:tr>
              <a:tr h="138094">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rowSpan="2">
                  <a:txBody>
                    <a:bodyPr/>
                    <a:lstStyle/>
                    <a:p>
                      <a:pPr marL="71755" marR="71755">
                        <a:lnSpc>
                          <a:spcPct val="105000"/>
                        </a:lnSpc>
                        <a:spcBef>
                          <a:spcPts val="300"/>
                        </a:spcBef>
                        <a:spcAft>
                          <a:spcPts val="0"/>
                        </a:spcAft>
                      </a:pPr>
                      <a:r>
                        <a:rPr lang="en-ZA" sz="900">
                          <a:effectLst/>
                        </a:rPr>
                        <a:t>Water inputs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Water distribution &amp; retention patterns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Nutrients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Salts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System variables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Toxics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Pathogens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Sediments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gridSpan="2">
                  <a:txBody>
                    <a:bodyPr/>
                    <a:lstStyle/>
                    <a:p>
                      <a:pPr marL="71755" marR="71755">
                        <a:lnSpc>
                          <a:spcPct val="105000"/>
                        </a:lnSpc>
                        <a:spcBef>
                          <a:spcPts val="300"/>
                        </a:spcBef>
                        <a:spcAft>
                          <a:spcPts val="0"/>
                        </a:spcAft>
                      </a:pPr>
                      <a:r>
                        <a:rPr lang="en-ZA" sz="900">
                          <a:effectLst/>
                        </a:rPr>
                        <a:t>Geomorphology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hMerge="1">
                  <a:txBody>
                    <a:bodyPr/>
                    <a:lstStyle/>
                    <a:p>
                      <a:endParaRPr lang="en-GB"/>
                    </a:p>
                  </a:txBody>
                  <a:tcPr/>
                </a:tc>
                <a:tc rowSpan="2">
                  <a:txBody>
                    <a:bodyPr/>
                    <a:lstStyle/>
                    <a:p>
                      <a:pPr marL="71755" marR="71755">
                        <a:lnSpc>
                          <a:spcPct val="105000"/>
                        </a:lnSpc>
                        <a:spcBef>
                          <a:spcPts val="300"/>
                        </a:spcBef>
                        <a:spcAft>
                          <a:spcPts val="0"/>
                        </a:spcAft>
                      </a:pPr>
                      <a:r>
                        <a:rPr lang="en-ZA" sz="900">
                          <a:effectLst/>
                        </a:rPr>
                        <a:t>Wetland vegetation</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Fish</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Plant species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Mammals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Birds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Amphibians &amp; reptiles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Periphyton</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Aquatic invertebrates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Diatoms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vMerge="1">
                  <a:txBody>
                    <a:bodyPr/>
                    <a:lstStyle/>
                    <a:p>
                      <a:endParaRPr lang="en-GB"/>
                    </a:p>
                  </a:txBody>
                  <a:tcPr/>
                </a:tc>
              </a:tr>
              <a:tr h="570131">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a:lnSpc>
                          <a:spcPct val="105000"/>
                        </a:lnSpc>
                        <a:spcBef>
                          <a:spcPts val="300"/>
                        </a:spcBef>
                        <a:spcAft>
                          <a:spcPts val="0"/>
                        </a:spcAft>
                      </a:pPr>
                      <a:r>
                        <a:rPr lang="en-ZA" sz="900" dirty="0">
                          <a:effectLst/>
                        </a:rPr>
                        <a:t>Supply</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a:txBody>
                    <a:bodyPr/>
                    <a:lstStyle/>
                    <a:p>
                      <a:pPr marL="0" marR="0">
                        <a:lnSpc>
                          <a:spcPct val="105000"/>
                        </a:lnSpc>
                        <a:spcBef>
                          <a:spcPts val="300"/>
                        </a:spcBef>
                        <a:spcAft>
                          <a:spcPts val="0"/>
                        </a:spcAft>
                      </a:pPr>
                      <a:r>
                        <a:rPr lang="en-ZA" sz="900">
                          <a:effectLst/>
                        </a:rPr>
                        <a:t>Demand</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r>
              <a:tr h="1020925">
                <a:tc>
                  <a:txBody>
                    <a:bodyPr/>
                    <a:lstStyle/>
                    <a:p>
                      <a:pPr algn="l" fontAlgn="ctr"/>
                      <a:r>
                        <a:rPr lang="en-GB" sz="900" b="0" i="0" u="none" strike="noStrike" dirty="0">
                          <a:effectLst/>
                          <a:latin typeface="Arial" panose="020B0604020202020204" pitchFamily="34" charset="0"/>
                        </a:rPr>
                        <a:t>WR8 Southern Coastal</a:t>
                      </a:r>
                    </a:p>
                  </a:txBody>
                  <a:tcPr marL="7620" marR="7620" marT="7620" marB="0" anchor="ctr"/>
                </a:tc>
                <a:tc>
                  <a:txBody>
                    <a:bodyPr/>
                    <a:lstStyle/>
                    <a:p>
                      <a:pPr algn="l" fontAlgn="ctr"/>
                      <a:r>
                        <a:rPr lang="en-GB" sz="900" b="0" i="0" u="none" strike="noStrike" dirty="0">
                          <a:effectLst/>
                          <a:latin typeface="Arial" panose="020B0604020202020204" pitchFamily="34" charset="0"/>
                        </a:rPr>
                        <a:t>Southwest </a:t>
                      </a:r>
                      <a:r>
                        <a:rPr lang="en-GB" sz="900" b="0" i="0" u="none" strike="noStrike" dirty="0" err="1">
                          <a:effectLst/>
                          <a:latin typeface="Arial" panose="020B0604020202020204" pitchFamily="34" charset="0"/>
                        </a:rPr>
                        <a:t>Ferricrete</a:t>
                      </a:r>
                      <a:r>
                        <a:rPr lang="en-GB" sz="900" b="0" i="0" u="none" strike="noStrike" dirty="0">
                          <a:effectLst/>
                          <a:latin typeface="Arial" panose="020B0604020202020204" pitchFamily="34" charset="0"/>
                        </a:rPr>
                        <a:t> Fynbos Floodplain (Kars)</a:t>
                      </a:r>
                    </a:p>
                  </a:txBody>
                  <a:tcPr marL="7620" marR="7620" marT="7620" marB="0" anchor="ctr"/>
                </a:tc>
                <a:tc>
                  <a:txBody>
                    <a:bodyPr/>
                    <a:lstStyle/>
                    <a:p>
                      <a:pPr algn="l" fontAlgn="ctr"/>
                      <a:r>
                        <a:rPr lang="en-GB" sz="900" b="0" i="0" u="none" strike="noStrike" dirty="0">
                          <a:solidFill>
                            <a:srgbClr val="0070C0"/>
                          </a:solidFill>
                          <a:effectLst/>
                          <a:latin typeface="Arial" panose="020B0604020202020204" pitchFamily="34" charset="0"/>
                        </a:rPr>
                        <a:t>x</a:t>
                      </a:r>
                    </a:p>
                  </a:txBody>
                  <a:tcPr marL="7620" marR="7620" marT="7620" marB="0" anchor="ctr">
                    <a:solidFill>
                      <a:schemeClr val="accent1">
                        <a:lumMod val="20000"/>
                        <a:lumOff val="80000"/>
                      </a:schemeClr>
                    </a:solidFill>
                  </a:tcPr>
                </a:tc>
                <a:tc>
                  <a:txBody>
                    <a:bodyPr/>
                    <a:lstStyle/>
                    <a:p>
                      <a:pPr algn="l" fontAlgn="ctr"/>
                      <a:r>
                        <a:rPr lang="en-GB" sz="900" b="0" i="0" u="none" strike="noStrike">
                          <a:solidFill>
                            <a:srgbClr val="0070C0"/>
                          </a:solidFill>
                          <a:effectLst/>
                          <a:latin typeface="Arial" panose="020B0604020202020204" pitchFamily="34" charset="0"/>
                        </a:rPr>
                        <a:t>x</a:t>
                      </a:r>
                    </a:p>
                  </a:txBody>
                  <a:tcPr marL="7620" marR="7620" marT="7620" marB="0" anchor="ctr"/>
                </a:tc>
                <a:tc>
                  <a:txBody>
                    <a:bodyPr/>
                    <a:lstStyle/>
                    <a:p>
                      <a:pPr algn="l" fontAlgn="ctr"/>
                      <a:r>
                        <a:rPr lang="en-GB" sz="900" b="0" i="0" u="none" strike="noStrike" dirty="0">
                          <a:effectLst/>
                          <a:latin typeface="Arial" panose="020B0604020202020204" pitchFamily="34" charset="0"/>
                        </a:rPr>
                        <a:t> </a:t>
                      </a:r>
                    </a:p>
                  </a:txBody>
                  <a:tcPr marL="7620" marR="7620" marT="7620" marB="0" anchor="ctr">
                    <a:solidFill>
                      <a:schemeClr val="bg1">
                        <a:lumMod val="50000"/>
                      </a:schemeClr>
                    </a:solidFill>
                  </a:tcPr>
                </a:tc>
                <a:tc>
                  <a:txBody>
                    <a:bodyPr/>
                    <a:lstStyle/>
                    <a:p>
                      <a:pPr algn="l" fontAlgn="ctr"/>
                      <a:r>
                        <a:rPr lang="en-GB" sz="900" b="0" i="0" u="none" strike="noStrike">
                          <a:effectLst/>
                          <a:latin typeface="Arial" panose="020B0604020202020204" pitchFamily="34" charset="0"/>
                        </a:rPr>
                        <a:t>C</a:t>
                      </a:r>
                    </a:p>
                  </a:txBody>
                  <a:tcPr marL="7620" marR="7620" marT="7620" marB="0" anchor="ctr"/>
                </a:tc>
                <a:tc>
                  <a:txBody>
                    <a:bodyPr/>
                    <a:lstStyle/>
                    <a:p>
                      <a:pPr algn="l" fontAlgn="ctr"/>
                      <a:r>
                        <a:rPr lang="en-GB" sz="900" b="0" i="0" u="none" strike="noStrike">
                          <a:effectLst/>
                          <a:latin typeface="Arial" panose="020B0604020202020204" pitchFamily="34" charset="0"/>
                        </a:rPr>
                        <a:t>-</a:t>
                      </a:r>
                    </a:p>
                  </a:txBody>
                  <a:tcPr marL="7620" marR="7620" marT="7620" marB="0" anchor="ctr"/>
                </a:tc>
                <a:tc>
                  <a:txBody>
                    <a:bodyPr/>
                    <a:lstStyle/>
                    <a:p>
                      <a:pPr algn="l" fontAlgn="ctr"/>
                      <a:r>
                        <a:rPr lang="en-GB" sz="900" b="0" i="0" u="none" strike="noStrike" dirty="0">
                          <a:effectLst/>
                          <a:latin typeface="Arial" panose="020B0604020202020204" pitchFamily="34" charset="0"/>
                        </a:rPr>
                        <a:t>C</a:t>
                      </a:r>
                    </a:p>
                  </a:txBody>
                  <a:tcPr marL="7620" marR="7620" marT="7620" marB="0" anchor="ct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gridSpan="2">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solidFill>
                  </a:tcPr>
                </a:tc>
                <a:tc hMerge="1">
                  <a:txBody>
                    <a:bodyPr/>
                    <a:lstStyle/>
                    <a:p>
                      <a:endParaRPr lang="en-GB"/>
                    </a:p>
                  </a:txBody>
                  <a:tcPr/>
                </a:tc>
                <a:tc gridSpan="4">
                  <a:txBody>
                    <a:bodyPr/>
                    <a:lstStyle/>
                    <a:p>
                      <a:pPr marL="0" marR="0" algn="ctr">
                        <a:lnSpc>
                          <a:spcPct val="105000"/>
                        </a:lnSpc>
                        <a:spcBef>
                          <a:spcPts val="300"/>
                        </a:spcBef>
                        <a:spcAft>
                          <a:spcPts val="0"/>
                        </a:spcAft>
                      </a:pPr>
                      <a:endParaRPr lang="en-GB" sz="700" b="0" dirty="0">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r>
                        <a:rPr lang="en-ZA" sz="1400" b="0" dirty="0" smtClean="0">
                          <a:latin typeface="+mn-lt"/>
                        </a:rPr>
                        <a:t>x</a:t>
                      </a:r>
                      <a:endParaRPr lang="en-GB" sz="1400" b="0" dirty="0">
                        <a:latin typeface="+mn-lt"/>
                      </a:endParaRPr>
                    </a:p>
                  </a:txBody>
                  <a:tcPr marL="17780" marR="17780" marT="0" marB="0" anchor="ctr">
                    <a:solidFill>
                      <a:schemeClr val="bg1"/>
                    </a:solidFill>
                  </a:tcPr>
                </a:tc>
                <a:tc gridSpan="3">
                  <a:txBody>
                    <a:bodyPr/>
                    <a:lstStyle/>
                    <a:p>
                      <a:endParaRPr lang="en-GB" dirty="0"/>
                    </a:p>
                  </a:txBody>
                  <a:tcPr marL="17780" marR="17780" marT="0" marB="0" anchor="ctr">
                    <a:solidFill>
                      <a:schemeClr val="bg1">
                        <a:lumMod val="50000"/>
                      </a:schemeClr>
                    </a:solidFill>
                  </a:tcPr>
                </a:tc>
                <a:tc hMerge="1">
                  <a:txBody>
                    <a:bodyPr/>
                    <a:lstStyle/>
                    <a:p>
                      <a:endParaRPr lang="en-GB"/>
                    </a:p>
                  </a:txBody>
                  <a:tcPr/>
                </a:tc>
                <a:tc hMerge="1">
                  <a:txBody>
                    <a:bodyPr/>
                    <a:lstStyle/>
                    <a:p>
                      <a:endParaRPr lang="en-GB"/>
                    </a:p>
                  </a:txBody>
                  <a:tcPr/>
                </a:tc>
                <a:tc>
                  <a:txBody>
                    <a:bodyPr/>
                    <a:lstStyle/>
                    <a:p>
                      <a:pPr marL="0" marR="0">
                        <a:lnSpc>
                          <a:spcPct val="105000"/>
                        </a:lnSpc>
                        <a:spcBef>
                          <a:spcPts val="300"/>
                        </a:spcBef>
                        <a:spcAft>
                          <a:spcPts val="0"/>
                        </a:spcAft>
                      </a:pPr>
                      <a:r>
                        <a:rPr lang="en-US" sz="900" dirty="0" smtClean="0">
                          <a:effectLst/>
                          <a:latin typeface="Arial" panose="020B0604020202020204" pitchFamily="34" charset="0"/>
                          <a:ea typeface="Times New Roman" panose="02020603050405020304" pitchFamily="18" charset="0"/>
                          <a:cs typeface="Times New Roman" panose="02020603050405020304" pitchFamily="18" charset="0"/>
                        </a:rPr>
                        <a:t>Water distribution and retention patterns. Wetland vegetation and frogs.</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829980772"/>
              </p:ext>
            </p:extLst>
          </p:nvPr>
        </p:nvGraphicFramePr>
        <p:xfrm>
          <a:off x="5422392" y="1041525"/>
          <a:ext cx="3566161" cy="2303858"/>
        </p:xfrm>
        <a:graphic>
          <a:graphicData uri="http://schemas.openxmlformats.org/drawingml/2006/table">
            <a:tbl>
              <a:tblPr firstRow="1" firstCol="1" bandRow="1">
                <a:tableStyleId>{5C22544A-7EE6-4342-B048-85BDC9FD1C3A}</a:tableStyleId>
              </a:tblPr>
              <a:tblGrid>
                <a:gridCol w="212397"/>
                <a:gridCol w="212397"/>
                <a:gridCol w="236293"/>
                <a:gridCol w="233639"/>
                <a:gridCol w="188503"/>
                <a:gridCol w="189832"/>
                <a:gridCol w="236293"/>
                <a:gridCol w="329217"/>
                <a:gridCol w="327890"/>
                <a:gridCol w="329217"/>
                <a:gridCol w="329217"/>
                <a:gridCol w="284083"/>
                <a:gridCol w="234965"/>
                <a:gridCol w="151333"/>
                <a:gridCol w="70885"/>
              </a:tblGrid>
              <a:tr h="125408">
                <a:tc gridSpan="8">
                  <a:txBody>
                    <a:bodyPr/>
                    <a:lstStyle/>
                    <a:p>
                      <a:pPr marL="0" marR="0" algn="l">
                        <a:lnSpc>
                          <a:spcPct val="115000"/>
                        </a:lnSpc>
                        <a:spcBef>
                          <a:spcPts val="0"/>
                        </a:spcBef>
                        <a:spcAft>
                          <a:spcPts val="0"/>
                        </a:spcAft>
                      </a:pPr>
                      <a:r>
                        <a:rPr lang="en-ZA" sz="800" dirty="0">
                          <a:effectLst/>
                        </a:rPr>
                        <a:t>Regulating and Supporting benefits</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rowSpan="3">
                  <a:txBody>
                    <a:bodyPr/>
                    <a:lstStyle/>
                    <a:p>
                      <a:pPr marL="71755" marR="71755" algn="l">
                        <a:lnSpc>
                          <a:spcPct val="115000"/>
                        </a:lnSpc>
                        <a:spcBef>
                          <a:spcPts val="0"/>
                        </a:spcBef>
                        <a:spcAft>
                          <a:spcPts val="0"/>
                        </a:spcAft>
                      </a:pPr>
                      <a:r>
                        <a:rPr lang="en-ZA" sz="800">
                          <a:effectLst/>
                        </a:rPr>
                        <a:t>Biodiversity maintenance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lnB w="12700" cap="flat" cmpd="sng" algn="ctr">
                      <a:solidFill>
                        <a:schemeClr val="tx1"/>
                      </a:solidFill>
                      <a:prstDash val="solid"/>
                      <a:round/>
                      <a:headEnd type="none" w="med" len="med"/>
                      <a:tailEnd type="none" w="med" len="med"/>
                    </a:lnB>
                  </a:tcPr>
                </a:tc>
                <a:tc rowSpan="2" gridSpan="3">
                  <a:txBody>
                    <a:bodyPr/>
                    <a:lstStyle/>
                    <a:p>
                      <a:pPr marL="0" marR="0" algn="l">
                        <a:lnSpc>
                          <a:spcPct val="115000"/>
                        </a:lnSpc>
                        <a:spcBef>
                          <a:spcPts val="0"/>
                        </a:spcBef>
                        <a:spcAft>
                          <a:spcPts val="0"/>
                        </a:spcAft>
                      </a:pPr>
                      <a:r>
                        <a:rPr lang="en-ZA" sz="800">
                          <a:effectLst/>
                        </a:rPr>
                        <a:t>Provision Benefits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rowSpan="2" hMerge="1">
                  <a:txBody>
                    <a:bodyPr/>
                    <a:lstStyle/>
                    <a:p>
                      <a:endParaRPr lang="en-GB"/>
                    </a:p>
                  </a:txBody>
                  <a:tcPr/>
                </a:tc>
                <a:tc rowSpan="2" hMerge="1">
                  <a:txBody>
                    <a:bodyPr/>
                    <a:lstStyle/>
                    <a:p>
                      <a:endParaRPr lang="en-GB"/>
                    </a:p>
                  </a:txBody>
                  <a:tcPr/>
                </a:tc>
                <a:tc rowSpan="2" gridSpan="3">
                  <a:txBody>
                    <a:bodyPr/>
                    <a:lstStyle/>
                    <a:p>
                      <a:pPr marL="0" marR="0" algn="l">
                        <a:lnSpc>
                          <a:spcPct val="115000"/>
                        </a:lnSpc>
                        <a:spcBef>
                          <a:spcPts val="0"/>
                        </a:spcBef>
                        <a:spcAft>
                          <a:spcPts val="0"/>
                        </a:spcAft>
                      </a:pPr>
                      <a:r>
                        <a:rPr lang="en-ZA" sz="800">
                          <a:effectLst/>
                        </a:rPr>
                        <a:t>Cultural Benefits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rowSpan="2" hMerge="1">
                  <a:txBody>
                    <a:bodyPr/>
                    <a:lstStyle/>
                    <a:p>
                      <a:endParaRPr lang="en-GB"/>
                    </a:p>
                  </a:txBody>
                  <a:tcPr/>
                </a:tc>
                <a:tc rowSpan="2" hMerge="1">
                  <a:txBody>
                    <a:bodyPr/>
                    <a:lstStyle/>
                    <a:p>
                      <a:endParaRPr lang="en-GB"/>
                    </a:p>
                  </a:txBody>
                  <a:tcPr/>
                </a:tc>
              </a:tr>
              <a:tr h="250817">
                <a:tc rowSpan="2">
                  <a:txBody>
                    <a:bodyPr/>
                    <a:lstStyle/>
                    <a:p>
                      <a:pPr marL="71755" marR="71755" algn="l">
                        <a:lnSpc>
                          <a:spcPct val="115000"/>
                        </a:lnSpc>
                        <a:spcBef>
                          <a:spcPts val="0"/>
                        </a:spcBef>
                        <a:spcAft>
                          <a:spcPts val="0"/>
                        </a:spcAft>
                      </a:pPr>
                      <a:r>
                        <a:rPr lang="en-ZA" sz="800">
                          <a:effectLst/>
                        </a:rPr>
                        <a:t>Flood attenuation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lnB w="12700" cap="flat" cmpd="sng" algn="ctr">
                      <a:solidFill>
                        <a:schemeClr val="tx1"/>
                      </a:solidFill>
                      <a:prstDash val="solid"/>
                      <a:round/>
                      <a:headEnd type="none" w="med" len="med"/>
                      <a:tailEnd type="none" w="med" len="med"/>
                    </a:lnB>
                  </a:tcPr>
                </a:tc>
                <a:tc rowSpan="2">
                  <a:txBody>
                    <a:bodyPr/>
                    <a:lstStyle/>
                    <a:p>
                      <a:pPr marL="71755" marR="71755" algn="l">
                        <a:lnSpc>
                          <a:spcPct val="115000"/>
                        </a:lnSpc>
                        <a:spcBef>
                          <a:spcPts val="0"/>
                        </a:spcBef>
                        <a:spcAft>
                          <a:spcPts val="0"/>
                        </a:spcAft>
                      </a:pPr>
                      <a:r>
                        <a:rPr lang="en-ZA" sz="800">
                          <a:effectLst/>
                        </a:rPr>
                        <a:t>Streamflow regulation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lnB w="12700" cap="flat" cmpd="sng" algn="ctr">
                      <a:solidFill>
                        <a:schemeClr val="tx1"/>
                      </a:solidFill>
                      <a:prstDash val="solid"/>
                      <a:round/>
                      <a:headEnd type="none" w="med" len="med"/>
                      <a:tailEnd type="none" w="med" len="med"/>
                    </a:lnB>
                  </a:tcPr>
                </a:tc>
                <a:tc gridSpan="5">
                  <a:txBody>
                    <a:bodyPr/>
                    <a:lstStyle/>
                    <a:p>
                      <a:pPr marL="0" marR="0" algn="l">
                        <a:lnSpc>
                          <a:spcPct val="115000"/>
                        </a:lnSpc>
                        <a:spcBef>
                          <a:spcPts val="0"/>
                        </a:spcBef>
                        <a:spcAft>
                          <a:spcPts val="0"/>
                        </a:spcAft>
                      </a:pPr>
                      <a:r>
                        <a:rPr lang="en-ZA" sz="800">
                          <a:effectLst/>
                        </a:rPr>
                        <a:t>Water Quality Enhancement</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marL="0" marR="0" algn="l">
                        <a:lnSpc>
                          <a:spcPct val="115000"/>
                        </a:lnSpc>
                        <a:spcBef>
                          <a:spcPts val="0"/>
                        </a:spcBef>
                        <a:spcAft>
                          <a:spcPts val="0"/>
                        </a:spcAft>
                      </a:pPr>
                      <a:r>
                        <a:rPr lang="en-ZA" sz="800">
                          <a:effectLst/>
                        </a:rPr>
                        <a:t> </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r>
              <a:tr h="1130829">
                <a:tc vMerge="1">
                  <a:txBody>
                    <a:bodyPr/>
                    <a:lstStyle/>
                    <a:p>
                      <a:endParaRPr lang="en-GB"/>
                    </a:p>
                  </a:txBody>
                  <a:tcPr/>
                </a:tc>
                <a:tc vMerge="1">
                  <a:txBody>
                    <a:bodyPr/>
                    <a:lstStyle/>
                    <a:p>
                      <a:endParaRPr lang="en-GB"/>
                    </a:p>
                  </a:txBody>
                  <a:tcPr/>
                </a:tc>
                <a:tc>
                  <a:txBody>
                    <a:bodyPr/>
                    <a:lstStyle/>
                    <a:p>
                      <a:pPr marL="71755" marR="71755" algn="l">
                        <a:lnSpc>
                          <a:spcPct val="115000"/>
                        </a:lnSpc>
                        <a:spcBef>
                          <a:spcPts val="0"/>
                        </a:spcBef>
                        <a:spcAft>
                          <a:spcPts val="0"/>
                        </a:spcAft>
                      </a:pPr>
                      <a:r>
                        <a:rPr lang="en-ZA" sz="800">
                          <a:effectLst/>
                        </a:rPr>
                        <a:t>Sediment trapping</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lnB w="12700" cap="flat" cmpd="sng" algn="ctr">
                      <a:solidFill>
                        <a:schemeClr val="tx1"/>
                      </a:solidFill>
                      <a:prstDash val="solid"/>
                      <a:round/>
                      <a:headEnd type="none" w="med" len="med"/>
                      <a:tailEnd type="none" w="med" len="med"/>
                    </a:lnB>
                  </a:tcPr>
                </a:tc>
                <a:tc>
                  <a:txBody>
                    <a:bodyPr/>
                    <a:lstStyle/>
                    <a:p>
                      <a:pPr marL="71755" marR="71755" algn="l">
                        <a:lnSpc>
                          <a:spcPct val="115000"/>
                        </a:lnSpc>
                        <a:spcBef>
                          <a:spcPts val="0"/>
                        </a:spcBef>
                        <a:spcAft>
                          <a:spcPts val="0"/>
                        </a:spcAft>
                      </a:pPr>
                      <a:r>
                        <a:rPr lang="en-ZA" sz="800">
                          <a:effectLst/>
                        </a:rPr>
                        <a:t>Phosphate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lnB w="12700" cap="flat" cmpd="sng" algn="ctr">
                      <a:solidFill>
                        <a:schemeClr val="tx1"/>
                      </a:solidFill>
                      <a:prstDash val="solid"/>
                      <a:round/>
                      <a:headEnd type="none" w="med" len="med"/>
                      <a:tailEnd type="none" w="med" len="med"/>
                    </a:lnB>
                  </a:tcPr>
                </a:tc>
                <a:tc>
                  <a:txBody>
                    <a:bodyPr/>
                    <a:lstStyle/>
                    <a:p>
                      <a:pPr marL="71755" marR="71755" algn="l">
                        <a:lnSpc>
                          <a:spcPct val="115000"/>
                        </a:lnSpc>
                        <a:spcBef>
                          <a:spcPts val="0"/>
                        </a:spcBef>
                        <a:spcAft>
                          <a:spcPts val="0"/>
                        </a:spcAft>
                      </a:pPr>
                      <a:r>
                        <a:rPr lang="en-ZA" sz="800">
                          <a:effectLst/>
                        </a:rPr>
                        <a:t>Nitrate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lnB w="12700" cap="flat" cmpd="sng" algn="ctr">
                      <a:solidFill>
                        <a:schemeClr val="tx1"/>
                      </a:solidFill>
                      <a:prstDash val="solid"/>
                      <a:round/>
                      <a:headEnd type="none" w="med" len="med"/>
                      <a:tailEnd type="none" w="med" len="med"/>
                    </a:lnB>
                  </a:tcPr>
                </a:tc>
                <a:tc>
                  <a:txBody>
                    <a:bodyPr/>
                    <a:lstStyle/>
                    <a:p>
                      <a:pPr marL="71755" marR="71755" algn="l">
                        <a:lnSpc>
                          <a:spcPct val="115000"/>
                        </a:lnSpc>
                        <a:spcBef>
                          <a:spcPts val="0"/>
                        </a:spcBef>
                        <a:spcAft>
                          <a:spcPts val="0"/>
                        </a:spcAft>
                      </a:pPr>
                      <a:r>
                        <a:rPr lang="en-ZA" sz="800">
                          <a:effectLst/>
                        </a:rPr>
                        <a:t>Toxicant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lnB w="12700" cap="flat" cmpd="sng" algn="ctr">
                      <a:solidFill>
                        <a:schemeClr val="tx1"/>
                      </a:solidFill>
                      <a:prstDash val="solid"/>
                      <a:round/>
                      <a:headEnd type="none" w="med" len="med"/>
                      <a:tailEnd type="none" w="med" len="med"/>
                    </a:lnB>
                  </a:tcPr>
                </a:tc>
                <a:tc>
                  <a:txBody>
                    <a:bodyPr/>
                    <a:lstStyle/>
                    <a:p>
                      <a:pPr marL="71755" marR="71755" algn="l">
                        <a:lnSpc>
                          <a:spcPct val="115000"/>
                        </a:lnSpc>
                        <a:spcBef>
                          <a:spcPts val="0"/>
                        </a:spcBef>
                        <a:spcAft>
                          <a:spcPts val="0"/>
                        </a:spcAft>
                      </a:pPr>
                      <a:r>
                        <a:rPr lang="en-ZA" sz="800">
                          <a:effectLst/>
                        </a:rPr>
                        <a:t>Erosion control</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lnB w="12700" cap="flat" cmpd="sng" algn="ctr">
                      <a:solidFill>
                        <a:schemeClr val="tx1"/>
                      </a:solidFill>
                      <a:prstDash val="solid"/>
                      <a:round/>
                      <a:headEnd type="none" w="med" len="med"/>
                      <a:tailEnd type="none" w="med" len="med"/>
                    </a:lnB>
                  </a:tcPr>
                </a:tc>
                <a:tc>
                  <a:txBody>
                    <a:bodyPr/>
                    <a:lstStyle/>
                    <a:p>
                      <a:pPr marL="71755" marR="71755" algn="l">
                        <a:lnSpc>
                          <a:spcPct val="115000"/>
                        </a:lnSpc>
                        <a:spcBef>
                          <a:spcPts val="0"/>
                        </a:spcBef>
                        <a:spcAft>
                          <a:spcPts val="0"/>
                        </a:spcAft>
                      </a:pPr>
                      <a:r>
                        <a:rPr lang="en-ZA" sz="800">
                          <a:effectLst/>
                        </a:rPr>
                        <a:t>Carbon storage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lnB w="12700" cap="flat" cmpd="sng" algn="ctr">
                      <a:solidFill>
                        <a:schemeClr val="tx1"/>
                      </a:solidFill>
                      <a:prstDash val="solid"/>
                      <a:round/>
                      <a:headEnd type="none" w="med" len="med"/>
                      <a:tailEnd type="none" w="med" len="med"/>
                    </a:lnB>
                  </a:tcPr>
                </a:tc>
                <a:tc vMerge="1">
                  <a:txBody>
                    <a:bodyPr/>
                    <a:lstStyle/>
                    <a:p>
                      <a:endParaRPr lang="en-GB"/>
                    </a:p>
                  </a:txBody>
                  <a:tcPr/>
                </a:tc>
                <a:tc>
                  <a:txBody>
                    <a:bodyPr/>
                    <a:lstStyle/>
                    <a:p>
                      <a:pPr marL="71755" marR="71755" algn="l">
                        <a:lnSpc>
                          <a:spcPct val="115000"/>
                        </a:lnSpc>
                        <a:spcBef>
                          <a:spcPts val="0"/>
                        </a:spcBef>
                        <a:spcAft>
                          <a:spcPts val="0"/>
                        </a:spcAft>
                      </a:pPr>
                      <a:r>
                        <a:rPr lang="en-ZA" sz="800">
                          <a:effectLst/>
                        </a:rPr>
                        <a:t>Provision of water for human use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lnB w="12700" cap="flat" cmpd="sng" algn="ctr">
                      <a:solidFill>
                        <a:schemeClr val="tx1"/>
                      </a:solidFill>
                      <a:prstDash val="solid"/>
                      <a:round/>
                      <a:headEnd type="none" w="med" len="med"/>
                      <a:tailEnd type="none" w="med" len="med"/>
                    </a:lnB>
                  </a:tcPr>
                </a:tc>
                <a:tc>
                  <a:txBody>
                    <a:bodyPr/>
                    <a:lstStyle/>
                    <a:p>
                      <a:pPr marL="71755" marR="71755" algn="l">
                        <a:lnSpc>
                          <a:spcPct val="115000"/>
                        </a:lnSpc>
                        <a:spcBef>
                          <a:spcPts val="0"/>
                        </a:spcBef>
                        <a:spcAft>
                          <a:spcPts val="0"/>
                        </a:spcAft>
                      </a:pPr>
                      <a:r>
                        <a:rPr lang="en-ZA" sz="800">
                          <a:effectLst/>
                        </a:rPr>
                        <a:t>Provision of harvestable resources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lnB w="12700" cap="flat" cmpd="sng" algn="ctr">
                      <a:solidFill>
                        <a:schemeClr val="tx1"/>
                      </a:solidFill>
                      <a:prstDash val="solid"/>
                      <a:round/>
                      <a:headEnd type="none" w="med" len="med"/>
                      <a:tailEnd type="none" w="med" len="med"/>
                    </a:lnB>
                  </a:tcPr>
                </a:tc>
                <a:tc>
                  <a:txBody>
                    <a:bodyPr/>
                    <a:lstStyle/>
                    <a:p>
                      <a:pPr marL="71755" marR="71755" algn="l">
                        <a:lnSpc>
                          <a:spcPct val="115000"/>
                        </a:lnSpc>
                        <a:spcBef>
                          <a:spcPts val="0"/>
                        </a:spcBef>
                        <a:spcAft>
                          <a:spcPts val="0"/>
                        </a:spcAft>
                      </a:pPr>
                      <a:r>
                        <a:rPr lang="en-ZA" sz="800">
                          <a:effectLst/>
                        </a:rPr>
                        <a:t>Provision of cultivated foods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lnB w="12700" cap="flat" cmpd="sng" algn="ctr">
                      <a:solidFill>
                        <a:schemeClr val="tx1"/>
                      </a:solidFill>
                      <a:prstDash val="solid"/>
                      <a:round/>
                      <a:headEnd type="none" w="med" len="med"/>
                      <a:tailEnd type="none" w="med" len="med"/>
                    </a:lnB>
                  </a:tcPr>
                </a:tc>
                <a:tc>
                  <a:txBody>
                    <a:bodyPr/>
                    <a:lstStyle/>
                    <a:p>
                      <a:pPr marL="71755" marR="71755" algn="l">
                        <a:lnSpc>
                          <a:spcPct val="115000"/>
                        </a:lnSpc>
                        <a:spcBef>
                          <a:spcPts val="0"/>
                        </a:spcBef>
                        <a:spcAft>
                          <a:spcPts val="0"/>
                        </a:spcAft>
                      </a:pPr>
                      <a:r>
                        <a:rPr lang="en-ZA" sz="800">
                          <a:effectLst/>
                        </a:rPr>
                        <a:t>Cultural heritage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lnB w="12700" cap="flat" cmpd="sng" algn="ctr">
                      <a:solidFill>
                        <a:schemeClr val="tx1"/>
                      </a:solidFill>
                      <a:prstDash val="solid"/>
                      <a:round/>
                      <a:headEnd type="none" w="med" len="med"/>
                      <a:tailEnd type="none" w="med" len="med"/>
                    </a:lnB>
                  </a:tcPr>
                </a:tc>
                <a:tc>
                  <a:txBody>
                    <a:bodyPr/>
                    <a:lstStyle/>
                    <a:p>
                      <a:pPr marL="71755" marR="71755" algn="l">
                        <a:lnSpc>
                          <a:spcPct val="115000"/>
                        </a:lnSpc>
                        <a:spcBef>
                          <a:spcPts val="0"/>
                        </a:spcBef>
                        <a:spcAft>
                          <a:spcPts val="0"/>
                        </a:spcAft>
                      </a:pPr>
                      <a:r>
                        <a:rPr lang="en-ZA" sz="800">
                          <a:effectLst/>
                        </a:rPr>
                        <a:t>Tourism and recreation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lnB w="12700" cap="flat" cmpd="sng" algn="ctr">
                      <a:solidFill>
                        <a:schemeClr val="tx1"/>
                      </a:solidFill>
                      <a:prstDash val="solid"/>
                      <a:round/>
                      <a:headEnd type="none" w="med" len="med"/>
                      <a:tailEnd type="none" w="med" len="med"/>
                    </a:lnB>
                  </a:tcPr>
                </a:tc>
                <a:tc>
                  <a:txBody>
                    <a:bodyPr/>
                    <a:lstStyle/>
                    <a:p>
                      <a:pPr marL="71755" marR="71755" algn="l">
                        <a:lnSpc>
                          <a:spcPct val="115000"/>
                        </a:lnSpc>
                        <a:spcBef>
                          <a:spcPts val="0"/>
                        </a:spcBef>
                        <a:spcAft>
                          <a:spcPts val="0"/>
                        </a:spcAft>
                      </a:pPr>
                      <a:r>
                        <a:rPr lang="en-ZA" sz="800">
                          <a:effectLst/>
                        </a:rPr>
                        <a:t>Education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lnB w="12700" cap="flat" cmpd="sng" algn="ctr">
                      <a:solidFill>
                        <a:schemeClr val="tx1"/>
                      </a:solidFill>
                      <a:prstDash val="solid"/>
                      <a:round/>
                      <a:headEnd type="none" w="med" len="med"/>
                      <a:tailEnd type="none" w="med" len="med"/>
                    </a:lnB>
                  </a:tcPr>
                </a:tc>
              </a:tr>
              <a:tr h="752405">
                <a:tc>
                  <a:txBody>
                    <a:bodyPr/>
                    <a:lstStyle/>
                    <a:p>
                      <a:pPr algn="ctr" fontAlgn="ctr"/>
                      <a:r>
                        <a:rPr lang="en-ZA" sz="900" b="0" i="0" u="none" strike="noStrike" dirty="0" smtClean="0">
                          <a:solidFill>
                            <a:schemeClr val="tx1"/>
                          </a:solidFill>
                          <a:effectLst/>
                          <a:latin typeface="Arial" panose="020B0604020202020204" pitchFamily="34" charset="0"/>
                        </a:rPr>
                        <a:t>x</a:t>
                      </a:r>
                      <a:endParaRPr lang="en-GB" sz="900" b="0" i="0" u="none" strike="noStrike" dirty="0">
                        <a:solidFill>
                          <a:schemeClr val="tx1"/>
                        </a:solidFill>
                        <a:effectLst/>
                        <a:latin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GB" sz="900" b="0" i="0" u="none" strike="noStrike">
                          <a:solidFill>
                            <a:schemeClr val="tx1"/>
                          </a:solidFill>
                          <a:effectLst/>
                          <a:latin typeface="Arial" panose="020B0604020202020204" pitchFamily="34" charset="0"/>
                        </a:rPr>
                        <a:t>x</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GB" sz="900" b="0" i="0" u="none" strike="noStrike">
                          <a:solidFill>
                            <a:schemeClr val="tx1"/>
                          </a:solidFill>
                          <a:effectLst/>
                          <a:latin typeface="Arial" panose="020B0604020202020204" pitchFamily="34" charset="0"/>
                        </a:rPr>
                        <a:t>x</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GB" sz="900" b="0" i="0" u="none" strike="noStrike">
                          <a:solidFill>
                            <a:schemeClr val="tx1"/>
                          </a:solidFill>
                          <a:effectLst/>
                          <a:latin typeface="Arial" panose="020B0604020202020204"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l" fontAlgn="ctr"/>
                      <a:r>
                        <a:rPr lang="en-GB" sz="900" b="0" i="0" u="none" strike="noStrike">
                          <a:solidFill>
                            <a:schemeClr val="tx1"/>
                          </a:solidFill>
                          <a:effectLst/>
                          <a:latin typeface="Arial" panose="020B0604020202020204"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l" fontAlgn="ctr"/>
                      <a:r>
                        <a:rPr lang="en-GB" sz="900" b="0" i="0" u="none" strike="noStrike">
                          <a:solidFill>
                            <a:schemeClr val="tx1"/>
                          </a:solidFill>
                          <a:effectLst/>
                          <a:latin typeface="Arial" panose="020B0604020202020204"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l" fontAlgn="ctr"/>
                      <a:r>
                        <a:rPr lang="en-GB" sz="900" b="0" i="0" u="none" strike="noStrike">
                          <a:solidFill>
                            <a:schemeClr val="tx1"/>
                          </a:solidFill>
                          <a:effectLst/>
                          <a:latin typeface="Arial" panose="020B0604020202020204"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l" fontAlgn="ctr"/>
                      <a:r>
                        <a:rPr lang="en-GB" sz="900" b="0" i="0" u="none" strike="noStrike" dirty="0">
                          <a:solidFill>
                            <a:schemeClr val="tx1"/>
                          </a:solidFill>
                          <a:effectLst/>
                          <a:latin typeface="Arial" panose="020B0604020202020204"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l" fontAlgn="ctr"/>
                      <a:r>
                        <a:rPr lang="en-GB" sz="900" b="0" i="0" u="none" strike="noStrike">
                          <a:solidFill>
                            <a:schemeClr val="tx1"/>
                          </a:solidFill>
                          <a:effectLst/>
                          <a:latin typeface="Arial" panose="020B0604020202020204" pitchFamily="34" charset="0"/>
                        </a:rPr>
                        <a:t>x</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GB" sz="900" b="0" i="0" u="none" strike="noStrike" dirty="0">
                          <a:solidFill>
                            <a:schemeClr val="tx1"/>
                          </a:solidFill>
                          <a:effectLst/>
                          <a:latin typeface="Arial" panose="020B0604020202020204"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l" fontAlgn="ctr"/>
                      <a:r>
                        <a:rPr lang="en-GB" sz="900" b="0" i="0" u="none" strike="noStrike">
                          <a:solidFill>
                            <a:schemeClr val="tx1"/>
                          </a:solidFill>
                          <a:effectLst/>
                          <a:latin typeface="Arial" panose="020B0604020202020204" pitchFamily="34" charset="0"/>
                        </a:rPr>
                        <a:t>x</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GB" sz="900" b="0" i="0" u="none" strike="noStrike">
                          <a:solidFill>
                            <a:schemeClr val="tx1"/>
                          </a:solidFill>
                          <a:effectLst/>
                          <a:latin typeface="Arial" panose="020B0604020202020204" pitchFamily="34" charset="0"/>
                        </a:rPr>
                        <a:t>x</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GB" sz="900" b="0" i="0" u="none" strike="noStrike" dirty="0">
                          <a:solidFill>
                            <a:schemeClr val="tx1"/>
                          </a:solidFill>
                          <a:effectLst/>
                          <a:latin typeface="Arial" panose="020B0604020202020204"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l" fontAlgn="ctr"/>
                      <a:r>
                        <a:rPr lang="en-GB" sz="900" b="0" i="0" u="none" strike="noStrike" dirty="0">
                          <a:solidFill>
                            <a:schemeClr val="tx1"/>
                          </a:solidFill>
                          <a:effectLst/>
                          <a:latin typeface="Arial" panose="020B0604020202020204"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l" fontAlgn="ctr"/>
                      <a:r>
                        <a:rPr lang="en-GB" sz="900" b="0" i="0" u="none" strike="noStrike" dirty="0">
                          <a:solidFill>
                            <a:schemeClr val="tx1"/>
                          </a:solidFill>
                          <a:effectLst/>
                          <a:latin typeface="Arial" panose="020B0604020202020204" pitchFamily="34" charset="0"/>
                        </a:rPr>
                        <a:t>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r>
            </a:tbl>
          </a:graphicData>
        </a:graphic>
      </p:graphicFrame>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540001"/>
            <a:ext cx="5481032" cy="3859753"/>
          </a:xfrm>
        </p:spPr>
      </p:pic>
      <p:sp>
        <p:nvSpPr>
          <p:cNvPr id="8" name="Rectangle 7"/>
          <p:cNvSpPr/>
          <p:nvPr/>
        </p:nvSpPr>
        <p:spPr>
          <a:xfrm>
            <a:off x="2238382" y="2469877"/>
            <a:ext cx="806570" cy="537300"/>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0" name="Straight Arrow Connector 9"/>
          <p:cNvCxnSpPr/>
          <p:nvPr/>
        </p:nvCxnSpPr>
        <p:spPr>
          <a:xfrm flipV="1">
            <a:off x="2350009" y="3325131"/>
            <a:ext cx="3072381" cy="10746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399033" y="4387054"/>
            <a:ext cx="749808" cy="245824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5412452" y="1041525"/>
            <a:ext cx="3644681" cy="228360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51756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a:t>F10: Overberg East </a:t>
            </a:r>
            <a:r>
              <a:rPr lang="en-ZA" dirty="0" err="1"/>
              <a:t>Renosterveld</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3577307953"/>
              </p:ext>
            </p:extLst>
          </p:nvPr>
        </p:nvGraphicFramePr>
        <p:xfrm>
          <a:off x="118871" y="4568348"/>
          <a:ext cx="8869682" cy="2283150"/>
        </p:xfrm>
        <a:graphic>
          <a:graphicData uri="http://schemas.openxmlformats.org/drawingml/2006/table">
            <a:tbl>
              <a:tblPr firstRow="1">
                <a:tableStyleId>{5C22544A-7EE6-4342-B048-85BDC9FD1C3A}</a:tableStyleId>
              </a:tblPr>
              <a:tblGrid>
                <a:gridCol w="1419666"/>
                <a:gridCol w="764435"/>
                <a:gridCol w="938757"/>
                <a:gridCol w="1996598"/>
                <a:gridCol w="2078684"/>
                <a:gridCol w="1671542"/>
              </a:tblGrid>
              <a:tr h="311711">
                <a:tc>
                  <a:txBody>
                    <a:bodyPr/>
                    <a:lstStyle/>
                    <a:p>
                      <a:pPr marL="0" marR="0">
                        <a:lnSpc>
                          <a:spcPct val="105000"/>
                        </a:lnSpc>
                        <a:spcBef>
                          <a:spcPts val="300"/>
                        </a:spcBef>
                        <a:spcAft>
                          <a:spcPts val="0"/>
                        </a:spcAft>
                      </a:pPr>
                      <a:r>
                        <a:rPr lang="en-ZA" sz="850" dirty="0">
                          <a:effectLst/>
                        </a:rPr>
                        <a:t>Name of Wetland Resource Unit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Component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Sub-component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dirty="0">
                          <a:effectLst/>
                        </a:rPr>
                        <a:t>RQO</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Indicator/ measure</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nSpc>
                          <a:spcPct val="105000"/>
                        </a:lnSpc>
                        <a:spcBef>
                          <a:spcPts val="300"/>
                        </a:spcBef>
                        <a:spcAft>
                          <a:spcPts val="0"/>
                        </a:spcAft>
                      </a:pPr>
                      <a:r>
                        <a:rPr lang="en-ZA" sz="850">
                          <a:effectLst/>
                        </a:rPr>
                        <a:t>Numerical limits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790339">
                <a:tc rowSpan="3">
                  <a:txBody>
                    <a:bodyPr/>
                    <a:lstStyle/>
                    <a:p>
                      <a:pPr marL="0" marR="0">
                        <a:lnSpc>
                          <a:spcPct val="105000"/>
                        </a:lnSpc>
                        <a:spcBef>
                          <a:spcPts val="300"/>
                        </a:spcBef>
                        <a:spcAft>
                          <a:spcPts val="0"/>
                        </a:spcAft>
                      </a:pPr>
                      <a:r>
                        <a:rPr lang="en-GB" sz="900" dirty="0" smtClean="0">
                          <a:effectLst/>
                          <a:latin typeface="Arial" panose="020B0604020202020204" pitchFamily="34" charset="0"/>
                          <a:ea typeface="Times New Roman" panose="02020603050405020304" pitchFamily="18" charset="0"/>
                          <a:cs typeface="Times New Roman" panose="02020603050405020304" pitchFamily="18" charset="0"/>
                        </a:rPr>
                        <a:t>Southwest </a:t>
                      </a:r>
                      <a:r>
                        <a:rPr lang="en-GB" sz="900" dirty="0" err="1" smtClean="0">
                          <a:effectLst/>
                          <a:latin typeface="Arial" panose="020B0604020202020204" pitchFamily="34" charset="0"/>
                          <a:ea typeface="Times New Roman" panose="02020603050405020304" pitchFamily="18" charset="0"/>
                          <a:cs typeface="Times New Roman" panose="02020603050405020304" pitchFamily="18" charset="0"/>
                        </a:rPr>
                        <a:t>Ferricrete</a:t>
                      </a:r>
                      <a:r>
                        <a:rPr lang="en-GB" sz="900" dirty="0" smtClean="0">
                          <a:effectLst/>
                          <a:latin typeface="Arial" panose="020B0604020202020204" pitchFamily="34" charset="0"/>
                          <a:ea typeface="Times New Roman" panose="02020603050405020304" pitchFamily="18" charset="0"/>
                          <a:cs typeface="Times New Roman" panose="02020603050405020304" pitchFamily="18" charset="0"/>
                        </a:rPr>
                        <a:t> Fynbos Floodplain (Kars)</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algn="l" fontAlgn="ctr"/>
                      <a:r>
                        <a:rPr lang="en-GB" sz="850" b="0" i="0" u="none" strike="noStrike">
                          <a:effectLst/>
                          <a:latin typeface="Arial" panose="020B0604020202020204" pitchFamily="34" charset="0"/>
                        </a:rPr>
                        <a:t>Quality</a:t>
                      </a:r>
                    </a:p>
                  </a:txBody>
                  <a:tcPr marL="7620" marR="7620" marT="7620" marB="0" anchor="ctr"/>
                </a:tc>
                <a:tc>
                  <a:txBody>
                    <a:bodyPr/>
                    <a:lstStyle/>
                    <a:p>
                      <a:pPr algn="l" fontAlgn="ctr"/>
                      <a:r>
                        <a:rPr lang="en-US" sz="850" b="0" i="0" u="none" strike="noStrike" dirty="0" smtClean="0">
                          <a:effectLst/>
                          <a:latin typeface="Arial" panose="020B0604020202020204" pitchFamily="34" charset="0"/>
                        </a:rPr>
                        <a:t>Sediment</a:t>
                      </a:r>
                      <a:r>
                        <a:rPr lang="en-US" sz="850" b="0" i="0" u="none" strike="noStrike" baseline="0" dirty="0" smtClean="0">
                          <a:effectLst/>
                          <a:latin typeface="Arial" panose="020B0604020202020204" pitchFamily="34" charset="0"/>
                        </a:rPr>
                        <a:t> storage</a:t>
                      </a:r>
                      <a:endParaRPr lang="en-US" sz="850" b="0" i="0" u="none" strike="noStrike" dirty="0">
                        <a:effectLst/>
                        <a:latin typeface="Arial" panose="020B0604020202020204" pitchFamily="34" charset="0"/>
                      </a:endParaRPr>
                    </a:p>
                  </a:txBody>
                  <a:tcPr marL="7620" marR="7620" marT="7620" marB="0" anchor="ctr"/>
                </a:tc>
                <a:tc>
                  <a:txBody>
                    <a:bodyPr/>
                    <a:lstStyle/>
                    <a:p>
                      <a:pPr algn="l" fontAlgn="ctr"/>
                      <a:r>
                        <a:rPr lang="en-US" sz="850" b="0" i="0" u="none" strike="noStrike" dirty="0">
                          <a:effectLst/>
                          <a:latin typeface="Arial" panose="020B0604020202020204" pitchFamily="34" charset="0"/>
                        </a:rPr>
                        <a:t>The ecosystem services, in terms of sediment retention, provided by the wetland must be managed so as not to undermine the ecological value.</a:t>
                      </a:r>
                    </a:p>
                  </a:txBody>
                  <a:tcPr marL="7620" marR="7620" marT="7620" marB="0" anchor="ctr"/>
                </a:tc>
                <a:tc>
                  <a:txBody>
                    <a:bodyPr/>
                    <a:lstStyle/>
                    <a:p>
                      <a:pPr marL="0" marR="0">
                        <a:lnSpc>
                          <a:spcPct val="105000"/>
                        </a:lnSpc>
                        <a:spcBef>
                          <a:spcPts val="300"/>
                        </a:spcBef>
                        <a:spcAft>
                          <a:spcPts val="0"/>
                        </a:spcAft>
                      </a:pPr>
                      <a:r>
                        <a:rPr lang="en-US" sz="850" dirty="0" smtClean="0">
                          <a:solidFill>
                            <a:schemeClr val="tx1"/>
                          </a:solidFill>
                          <a:effectLst/>
                        </a:rPr>
                        <a:t>Wetland geomorphology score from the geomorphology module of WET-Health (Level 2).</a:t>
                      </a:r>
                    </a:p>
                  </a:txBody>
                  <a:tcPr marL="7620" marR="7620" marT="7620" marB="0" anchor="ctr"/>
                </a:tc>
                <a:tc>
                  <a:txBody>
                    <a:bodyPr/>
                    <a:lstStyle/>
                    <a:p>
                      <a:pPr algn="l" fontAlgn="ctr"/>
                      <a:r>
                        <a:rPr lang="en-US" sz="850" b="0" i="0" u="none" strike="noStrike" dirty="0" smtClean="0">
                          <a:effectLst/>
                          <a:latin typeface="Arial" panose="020B0604020202020204" pitchFamily="34" charset="0"/>
                        </a:rPr>
                        <a:t>Repeat every 3 years and assess and report on this with a view to assess if there have been any changes in the system.</a:t>
                      </a:r>
                      <a:endParaRPr lang="en-US" sz="850" b="0" i="0" u="none" strike="noStrike" dirty="0">
                        <a:effectLst/>
                        <a:latin typeface="Arial" panose="020B0604020202020204" pitchFamily="34" charset="0"/>
                      </a:endParaRPr>
                    </a:p>
                  </a:txBody>
                  <a:tcPr marL="7620" marR="7620" marT="7620" marB="0" anchor="ctr"/>
                </a:tc>
              </a:tr>
              <a:tr h="610664">
                <a:tc vMerge="1">
                  <a:txBody>
                    <a:bodyPr/>
                    <a:lstStyle/>
                    <a:p>
                      <a:pPr marL="0" marR="0">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algn="l" fontAlgn="ctr"/>
                      <a:r>
                        <a:rPr lang="en-GB" sz="850" b="0" i="0" u="none" strike="noStrike">
                          <a:effectLst/>
                          <a:latin typeface="Arial" panose="020B0604020202020204" pitchFamily="34" charset="0"/>
                        </a:rPr>
                        <a:t>Habitat</a:t>
                      </a:r>
                    </a:p>
                  </a:txBody>
                  <a:tcPr marL="7620" marR="7620" marT="7620" marB="0" anchor="ctr"/>
                </a:tc>
                <a:tc>
                  <a:txBody>
                    <a:bodyPr/>
                    <a:lstStyle/>
                    <a:p>
                      <a:pPr algn="l" fontAlgn="ctr"/>
                      <a:r>
                        <a:rPr lang="en-GB" sz="850" b="0" i="0" u="none" strike="noStrike">
                          <a:effectLst/>
                          <a:latin typeface="Arial" panose="020B0604020202020204" pitchFamily="34" charset="0"/>
                        </a:rPr>
                        <a:t>Wetland vegetation.</a:t>
                      </a:r>
                    </a:p>
                  </a:txBody>
                  <a:tcPr marL="7620" marR="7620" marT="7620" marB="0" anchor="ctr"/>
                </a:tc>
                <a:tc>
                  <a:txBody>
                    <a:bodyPr/>
                    <a:lstStyle/>
                    <a:p>
                      <a:pPr algn="l" fontAlgn="ctr"/>
                      <a:r>
                        <a:rPr lang="en-US" sz="850" b="0" i="0" u="none" strike="noStrike">
                          <a:effectLst/>
                          <a:latin typeface="Arial" panose="020B0604020202020204" pitchFamily="34" charset="0"/>
                        </a:rPr>
                        <a:t>Critically endangered wetland vegetation and geomorphology must be maintained or where necessary improved in order to protect the floodplain vegetation.</a:t>
                      </a:r>
                    </a:p>
                  </a:txBody>
                  <a:tcPr marL="7620" marR="7620" marT="7620" marB="0" anchor="ctr"/>
                </a:tc>
                <a:tc>
                  <a:txBody>
                    <a:bodyPr/>
                    <a:lstStyle/>
                    <a:p>
                      <a:pPr algn="l" fontAlgn="ctr"/>
                      <a:r>
                        <a:rPr lang="en-US" sz="850" b="0" i="0" u="none" strike="noStrike" dirty="0">
                          <a:effectLst/>
                          <a:latin typeface="Arial" panose="020B0604020202020204" pitchFamily="34" charset="0"/>
                        </a:rPr>
                        <a:t>Wetland vegetation score from the vegetation module of WET-Health (Level 2).</a:t>
                      </a:r>
                    </a:p>
                  </a:txBody>
                  <a:tcPr marL="7620" marR="7620" marT="7620" marB="0" anchor="ctr"/>
                </a:tc>
                <a:tc>
                  <a:txBody>
                    <a:bodyPr/>
                    <a:lstStyle/>
                    <a:p>
                      <a:pPr algn="l" fontAlgn="ctr"/>
                      <a:r>
                        <a:rPr lang="en-ZA" sz="850" b="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WET-Health vegetation value of  C to be maintained.</a:t>
                      </a:r>
                      <a:r>
                        <a:rPr lang="en-ZA" sz="850" b="0" baseline="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850" b="0" i="0" u="none" strike="noStrike" dirty="0" smtClean="0">
                          <a:effectLst/>
                          <a:latin typeface="Arial" panose="020B0604020202020204" pitchFamily="34" charset="0"/>
                        </a:rPr>
                        <a:t>Repeat </a:t>
                      </a:r>
                      <a:r>
                        <a:rPr lang="en-US" sz="850" b="0" i="0" u="none" strike="noStrike" dirty="0">
                          <a:effectLst/>
                          <a:latin typeface="Arial" panose="020B0604020202020204" pitchFamily="34" charset="0"/>
                        </a:rPr>
                        <a:t>every three years and assess and report with a view to assess if there have been any changes in the state of the system.</a:t>
                      </a:r>
                    </a:p>
                  </a:txBody>
                  <a:tcPr marL="7620" marR="7620" marT="7620" marB="0" anchor="ctr"/>
                </a:tc>
              </a:tr>
              <a:tr h="275384">
                <a:tc vMerge="1">
                  <a:txBody>
                    <a:bodyPr/>
                    <a:lstStyle/>
                    <a:p>
                      <a:pPr marL="0" marR="0">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algn="l" fontAlgn="ctr"/>
                      <a:r>
                        <a:rPr lang="en-GB" sz="850" b="0" i="0" u="none" strike="noStrike" dirty="0">
                          <a:effectLst/>
                          <a:latin typeface="Arial" panose="020B0604020202020204" pitchFamily="34" charset="0"/>
                        </a:rPr>
                        <a:t>Biota</a:t>
                      </a:r>
                    </a:p>
                  </a:txBody>
                  <a:tcPr marL="7620" marR="7620" marT="7620" marB="0" anchor="ctr"/>
                </a:tc>
                <a:tc>
                  <a:txBody>
                    <a:bodyPr/>
                    <a:lstStyle/>
                    <a:p>
                      <a:pPr algn="l" fontAlgn="ctr"/>
                      <a:r>
                        <a:rPr lang="en-GB" sz="850" b="0" i="0" u="none" strike="noStrike">
                          <a:effectLst/>
                          <a:latin typeface="Arial" panose="020B0604020202020204" pitchFamily="34" charset="0"/>
                        </a:rPr>
                        <a:t>Frogs</a:t>
                      </a:r>
                    </a:p>
                  </a:txBody>
                  <a:tcPr marL="7620" marR="7620" marT="7620" marB="0" anchor="ctr"/>
                </a:tc>
                <a:tc>
                  <a:txBody>
                    <a:bodyPr/>
                    <a:lstStyle/>
                    <a:p>
                      <a:pPr algn="l" fontAlgn="ctr"/>
                      <a:r>
                        <a:rPr lang="en-US" sz="850" b="0" i="0" u="none" strike="noStrike">
                          <a:effectLst/>
                          <a:latin typeface="Arial" panose="020B0604020202020204" pitchFamily="34" charset="0"/>
                        </a:rPr>
                        <a:t>Populations of frog must be maintained at least at current levels to meet conservation targets.</a:t>
                      </a:r>
                    </a:p>
                  </a:txBody>
                  <a:tcPr marL="7620" marR="7620" marT="7620" marB="0" anchor="ctr"/>
                </a:tc>
                <a:tc>
                  <a:txBody>
                    <a:bodyPr/>
                    <a:lstStyle/>
                    <a:p>
                      <a:pPr algn="l" fontAlgn="ctr"/>
                      <a:r>
                        <a:rPr lang="en-GB" sz="850" b="0" i="0" u="none" strike="noStrike">
                          <a:effectLst/>
                          <a:latin typeface="Arial" panose="020B0604020202020204" pitchFamily="34" charset="0"/>
                        </a:rPr>
                        <a:t>TBD</a:t>
                      </a:r>
                    </a:p>
                  </a:txBody>
                  <a:tcPr marL="7620" marR="7620" marT="7620" marB="0" anchor="ctr"/>
                </a:tc>
                <a:tc>
                  <a:txBody>
                    <a:bodyPr/>
                    <a:lstStyle/>
                    <a:p>
                      <a:pPr algn="l" fontAlgn="ctr"/>
                      <a:r>
                        <a:rPr lang="en-GB" sz="850" b="0" i="0" u="none" strike="noStrike" dirty="0">
                          <a:effectLst/>
                          <a:latin typeface="Arial" panose="020B0604020202020204" pitchFamily="34" charset="0"/>
                        </a:rPr>
                        <a:t>TBD</a:t>
                      </a:r>
                    </a:p>
                  </a:txBody>
                  <a:tcPr marL="7620" marR="7620" marT="7620" marB="0" anchor="ctr"/>
                </a:tc>
              </a:tr>
            </a:tbl>
          </a:graphicData>
        </a:graphic>
      </p:graphicFrame>
      <p:pic>
        <p:nvPicPr>
          <p:cNvPr id="6"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40001"/>
            <a:ext cx="5481032" cy="3859753"/>
          </a:xfrm>
          <a:prstGeom prst="rect">
            <a:avLst/>
          </a:prstGeom>
        </p:spPr>
      </p:pic>
      <p:sp>
        <p:nvSpPr>
          <p:cNvPr id="7" name="Rectangle 6"/>
          <p:cNvSpPr/>
          <p:nvPr/>
        </p:nvSpPr>
        <p:spPr>
          <a:xfrm>
            <a:off x="2337230" y="2478827"/>
            <a:ext cx="806570" cy="537300"/>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8" name="Table 7"/>
          <p:cNvGraphicFramePr>
            <a:graphicFrameLocks noGrp="1"/>
          </p:cNvGraphicFramePr>
          <p:nvPr>
            <p:extLst>
              <p:ext uri="{D42A27DB-BD31-4B8C-83A1-F6EECF244321}">
                <p14:modId xmlns:p14="http://schemas.microsoft.com/office/powerpoint/2010/main" val="99383220"/>
              </p:ext>
            </p:extLst>
          </p:nvPr>
        </p:nvGraphicFramePr>
        <p:xfrm>
          <a:off x="5638945" y="726882"/>
          <a:ext cx="3096476" cy="1108837"/>
        </p:xfrm>
        <a:graphic>
          <a:graphicData uri="http://schemas.openxmlformats.org/drawingml/2006/table">
            <a:tbl>
              <a:tblPr firstRow="1" firstCol="1" bandRow="1">
                <a:tableStyleId>{5C22544A-7EE6-4342-B048-85BDC9FD1C3A}</a:tableStyleId>
              </a:tblPr>
              <a:tblGrid>
                <a:gridCol w="2123477"/>
                <a:gridCol w="972999"/>
              </a:tblGrid>
              <a:tr h="435676">
                <a:tc>
                  <a:txBody>
                    <a:bodyPr/>
                    <a:lstStyle/>
                    <a:p>
                      <a:pPr marL="0" marR="0" algn="ctr">
                        <a:lnSpc>
                          <a:spcPct val="107000"/>
                        </a:lnSpc>
                        <a:spcBef>
                          <a:spcPts val="0"/>
                        </a:spcBef>
                        <a:spcAft>
                          <a:spcPts val="0"/>
                        </a:spcAft>
                      </a:pPr>
                      <a:r>
                        <a:rPr lang="en-GB" sz="1800" dirty="0">
                          <a:effectLst/>
                        </a:rPr>
                        <a:t>IUA</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a:effectLst/>
                        </a:rPr>
                        <a:t>Spatially targeted</a:t>
                      </a:r>
                      <a:endParaRPr lang="en-GB"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222778">
                <a:tc>
                  <a:txBody>
                    <a:bodyPr/>
                    <a:lstStyle/>
                    <a:p>
                      <a:pPr marL="0" marR="0" algn="r">
                        <a:lnSpc>
                          <a:spcPct val="107000"/>
                        </a:lnSpc>
                        <a:spcBef>
                          <a:spcPts val="0"/>
                        </a:spcBef>
                        <a:spcAft>
                          <a:spcPts val="0"/>
                        </a:spcAft>
                      </a:pPr>
                      <a:r>
                        <a:rPr lang="en-GB" sz="1600" dirty="0" smtClean="0">
                          <a:effectLst/>
                          <a:latin typeface="Calibri" panose="020F0502020204030204" pitchFamily="34" charset="0"/>
                          <a:ea typeface="Calibri" panose="020F0502020204030204" pitchFamily="34" charset="0"/>
                          <a:cs typeface="Arial" panose="020B0604020202020204" pitchFamily="34" charset="0"/>
                        </a:rPr>
                        <a:t>F10 Overberg East </a:t>
                      </a:r>
                      <a:r>
                        <a:rPr lang="en-GB" sz="1600" dirty="0" err="1" smtClean="0">
                          <a:effectLst/>
                          <a:latin typeface="Calibri" panose="020F0502020204030204" pitchFamily="34" charset="0"/>
                          <a:ea typeface="Calibri" panose="020F0502020204030204" pitchFamily="34" charset="0"/>
                          <a:cs typeface="Arial" panose="020B0604020202020204" pitchFamily="34" charset="0"/>
                        </a:rPr>
                        <a:t>Renosterveld</a:t>
                      </a:r>
                      <a:endParaRPr lang="en-GB" sz="1600" dirty="0" smtClean="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ZA" sz="2800" dirty="0" smtClean="0">
                          <a:effectLst/>
                          <a:latin typeface="Calibri" panose="020F0502020204030204" pitchFamily="34" charset="0"/>
                          <a:ea typeface="Calibri" panose="020F0502020204030204" pitchFamily="34" charset="0"/>
                          <a:cs typeface="Arial" panose="020B0604020202020204" pitchFamily="34" charset="0"/>
                        </a:rPr>
                        <a:t>II</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r>
            </a:tbl>
          </a:graphicData>
        </a:graphic>
      </p:graphicFrame>
      <p:sp>
        <p:nvSpPr>
          <p:cNvPr id="9" name="TextBox 8"/>
          <p:cNvSpPr txBox="1"/>
          <p:nvPr/>
        </p:nvSpPr>
        <p:spPr>
          <a:xfrm>
            <a:off x="5611513" y="2642616"/>
            <a:ext cx="3377041" cy="1200329"/>
          </a:xfrm>
          <a:prstGeom prst="rect">
            <a:avLst/>
          </a:prstGeom>
          <a:noFill/>
        </p:spPr>
        <p:txBody>
          <a:bodyPr wrap="square" rtlCol="0">
            <a:spAutoFit/>
          </a:bodyPr>
          <a:lstStyle/>
          <a:p>
            <a:r>
              <a:rPr lang="en-ZA" dirty="0" smtClean="0"/>
              <a:t>Other: Critically endangered vegetation and NFEPA Fish</a:t>
            </a:r>
            <a:endParaRPr lang="en-GB" dirty="0"/>
          </a:p>
        </p:txBody>
      </p:sp>
    </p:spTree>
    <p:extLst>
      <p:ext uri="{BB962C8B-B14F-4D97-AF65-F5344CB8AC3E}">
        <p14:creationId xmlns:p14="http://schemas.microsoft.com/office/powerpoint/2010/main" val="1871278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91755"/>
            <a:ext cx="9144000" cy="6466245"/>
          </a:xfrm>
          <a:prstGeom prst="rect">
            <a:avLst/>
          </a:prstGeom>
        </p:spPr>
      </p:pic>
      <p:sp>
        <p:nvSpPr>
          <p:cNvPr id="5" name="Rectangle 4"/>
          <p:cNvSpPr/>
          <p:nvPr/>
        </p:nvSpPr>
        <p:spPr>
          <a:xfrm>
            <a:off x="1965960" y="0"/>
            <a:ext cx="7178039" cy="562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Wetland Regions have typical wetland types</a:t>
            </a:r>
            <a:endParaRPr lang="en-GB" dirty="0"/>
          </a:p>
        </p:txBody>
      </p:sp>
      <p:sp>
        <p:nvSpPr>
          <p:cNvPr id="7" name="Rectangle 6"/>
          <p:cNvSpPr/>
          <p:nvPr/>
        </p:nvSpPr>
        <p:spPr>
          <a:xfrm>
            <a:off x="-393291" y="3330045"/>
            <a:ext cx="1276344" cy="977191"/>
          </a:xfrm>
          <a:prstGeom prst="rect">
            <a:avLst/>
          </a:prstGeom>
        </p:spPr>
        <p:txBody>
          <a:bodyPr wrap="square">
            <a:spAutoFit/>
          </a:bodyPr>
          <a:lstStyle/>
          <a:p>
            <a:pPr marR="0" lvl="1" algn="just">
              <a:lnSpc>
                <a:spcPct val="115000"/>
              </a:lnSpc>
              <a:spcBef>
                <a:spcPts val="600"/>
              </a:spcBef>
              <a:spcAft>
                <a:spcPts val="0"/>
              </a:spcAft>
            </a:pPr>
            <a:r>
              <a:rPr lang="en-ZA" sz="1000" dirty="0">
                <a:ea typeface="Arial" panose="020B0604020202020204" pitchFamily="34" charset="0"/>
              </a:rPr>
              <a:t>Typically valley bottom and floodplain wetlands</a:t>
            </a:r>
            <a:endParaRPr lang="en-GB" sz="1000" dirty="0">
              <a:ea typeface="Arial" panose="020B0604020202020204" pitchFamily="34" charset="0"/>
            </a:endParaRPr>
          </a:p>
        </p:txBody>
      </p:sp>
      <p:cxnSp>
        <p:nvCxnSpPr>
          <p:cNvPr id="9" name="Straight Arrow Connector 8"/>
          <p:cNvCxnSpPr/>
          <p:nvPr/>
        </p:nvCxnSpPr>
        <p:spPr>
          <a:xfrm>
            <a:off x="732424" y="3461060"/>
            <a:ext cx="4966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511615" y="5671953"/>
            <a:ext cx="1740720" cy="995643"/>
          </a:xfrm>
          <a:prstGeom prst="rect">
            <a:avLst/>
          </a:prstGeom>
        </p:spPr>
        <p:txBody>
          <a:bodyPr wrap="square">
            <a:spAutoFit/>
          </a:bodyPr>
          <a:lstStyle/>
          <a:p>
            <a:pPr marR="0" lvl="1" algn="just">
              <a:lnSpc>
                <a:spcPct val="115000"/>
              </a:lnSpc>
              <a:spcBef>
                <a:spcPts val="600"/>
              </a:spcBef>
              <a:spcAft>
                <a:spcPts val="0"/>
              </a:spcAft>
            </a:pPr>
            <a:r>
              <a:rPr lang="en-ZA" sz="1000" dirty="0">
                <a:ea typeface="Arial" panose="020B0604020202020204" pitchFamily="34" charset="0"/>
              </a:rPr>
              <a:t>Typically seeps and depression wetlands as well as valley bottom and floodplain wetlands</a:t>
            </a:r>
            <a:endParaRPr lang="en-GB" sz="1000" dirty="0">
              <a:ea typeface="Arial" panose="020B0604020202020204" pitchFamily="34" charset="0"/>
            </a:endParaRPr>
          </a:p>
        </p:txBody>
      </p:sp>
      <p:cxnSp>
        <p:nvCxnSpPr>
          <p:cNvPr id="12" name="Straight Arrow Connector 11"/>
          <p:cNvCxnSpPr/>
          <p:nvPr/>
        </p:nvCxnSpPr>
        <p:spPr>
          <a:xfrm flipV="1">
            <a:off x="551353" y="5263442"/>
            <a:ext cx="181071" cy="4085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533243" y="5060453"/>
            <a:ext cx="1500114" cy="977191"/>
          </a:xfrm>
          <a:prstGeom prst="rect">
            <a:avLst/>
          </a:prstGeom>
        </p:spPr>
        <p:txBody>
          <a:bodyPr wrap="square">
            <a:spAutoFit/>
          </a:bodyPr>
          <a:lstStyle/>
          <a:p>
            <a:pPr marR="0" lvl="1" algn="just">
              <a:lnSpc>
                <a:spcPct val="115000"/>
              </a:lnSpc>
              <a:spcBef>
                <a:spcPts val="600"/>
              </a:spcBef>
              <a:spcAft>
                <a:spcPts val="0"/>
              </a:spcAft>
            </a:pPr>
            <a:r>
              <a:rPr lang="en-ZA" sz="1000" dirty="0">
                <a:ea typeface="Arial" panose="020B0604020202020204" pitchFamily="34" charset="0"/>
              </a:rPr>
              <a:t>Typically valley-bottom wetlands and seepage wetlands</a:t>
            </a:r>
            <a:endParaRPr lang="en-GB" sz="1000" dirty="0">
              <a:ea typeface="Arial" panose="020B0604020202020204" pitchFamily="34" charset="0"/>
            </a:endParaRPr>
          </a:p>
        </p:txBody>
      </p:sp>
      <p:cxnSp>
        <p:nvCxnSpPr>
          <p:cNvPr id="16" name="Straight Arrow Connector 15"/>
          <p:cNvCxnSpPr/>
          <p:nvPr/>
        </p:nvCxnSpPr>
        <p:spPr>
          <a:xfrm flipH="1" flipV="1">
            <a:off x="2899567" y="5938470"/>
            <a:ext cx="697746" cy="2952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3597313" y="5967805"/>
            <a:ext cx="2906004" cy="861774"/>
          </a:xfrm>
          <a:prstGeom prst="rect">
            <a:avLst/>
          </a:prstGeom>
        </p:spPr>
        <p:txBody>
          <a:bodyPr wrap="square">
            <a:spAutoFit/>
          </a:bodyPr>
          <a:lstStyle/>
          <a:p>
            <a:r>
              <a:rPr lang="en-ZA" sz="1000" dirty="0">
                <a:ea typeface="Arial" panose="020B0604020202020204" pitchFamily="34" charset="0"/>
              </a:rPr>
              <a:t>Wetlands are infrequent, possibly due to deep infiltrating soils and a lack of shallow/perched water tables. Inter-dune </a:t>
            </a:r>
            <a:r>
              <a:rPr lang="en-ZA" sz="1000" dirty="0" err="1">
                <a:ea typeface="Arial" panose="020B0604020202020204" pitchFamily="34" charset="0"/>
              </a:rPr>
              <a:t>depressional</a:t>
            </a:r>
            <a:r>
              <a:rPr lang="en-ZA" sz="1000" dirty="0">
                <a:ea typeface="Arial" panose="020B0604020202020204" pitchFamily="34" charset="0"/>
              </a:rPr>
              <a:t> wetlands and present suggesting groundwater contributions</a:t>
            </a:r>
            <a:endParaRPr lang="en-GB" sz="1000" dirty="0"/>
          </a:p>
        </p:txBody>
      </p:sp>
      <p:cxnSp>
        <p:nvCxnSpPr>
          <p:cNvPr id="22" name="Straight Arrow Connector 21"/>
          <p:cNvCxnSpPr/>
          <p:nvPr/>
        </p:nvCxnSpPr>
        <p:spPr>
          <a:xfrm flipH="1" flipV="1">
            <a:off x="5827935" y="5027348"/>
            <a:ext cx="190425" cy="3113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3175354" y="621727"/>
            <a:ext cx="1604866" cy="623248"/>
          </a:xfrm>
          <a:prstGeom prst="rect">
            <a:avLst/>
          </a:prstGeom>
        </p:spPr>
        <p:txBody>
          <a:bodyPr wrap="square">
            <a:spAutoFit/>
          </a:bodyPr>
          <a:lstStyle/>
          <a:p>
            <a:pPr marR="0" lvl="1" algn="just">
              <a:lnSpc>
                <a:spcPct val="115000"/>
              </a:lnSpc>
              <a:spcBef>
                <a:spcPts val="600"/>
              </a:spcBef>
              <a:spcAft>
                <a:spcPts val="0"/>
              </a:spcAft>
            </a:pPr>
            <a:r>
              <a:rPr lang="en-ZA" sz="1000" dirty="0">
                <a:ea typeface="Arial" panose="020B0604020202020204" pitchFamily="34" charset="0"/>
              </a:rPr>
              <a:t>Typically small seeps and river-linked wetlands</a:t>
            </a:r>
            <a:endParaRPr lang="en-GB" sz="1000" dirty="0">
              <a:ea typeface="Arial" panose="020B0604020202020204" pitchFamily="34" charset="0"/>
            </a:endParaRPr>
          </a:p>
        </p:txBody>
      </p:sp>
      <p:sp>
        <p:nvSpPr>
          <p:cNvPr id="26" name="Rectangle 25"/>
          <p:cNvSpPr/>
          <p:nvPr/>
        </p:nvSpPr>
        <p:spPr>
          <a:xfrm>
            <a:off x="7093342" y="724827"/>
            <a:ext cx="1778489" cy="800219"/>
          </a:xfrm>
          <a:prstGeom prst="rect">
            <a:avLst/>
          </a:prstGeom>
        </p:spPr>
        <p:txBody>
          <a:bodyPr wrap="square">
            <a:spAutoFit/>
          </a:bodyPr>
          <a:lstStyle/>
          <a:p>
            <a:pPr marR="0" lvl="1" algn="just">
              <a:lnSpc>
                <a:spcPct val="115000"/>
              </a:lnSpc>
              <a:spcBef>
                <a:spcPts val="600"/>
              </a:spcBef>
              <a:spcAft>
                <a:spcPts val="0"/>
              </a:spcAft>
            </a:pPr>
            <a:r>
              <a:rPr lang="en-ZA" sz="1000" dirty="0">
                <a:ea typeface="Arial" panose="020B0604020202020204" pitchFamily="34" charset="0"/>
              </a:rPr>
              <a:t>Typically seeps with a likely high degree of groundwater dependence</a:t>
            </a:r>
            <a:endParaRPr lang="en-GB" sz="1000" dirty="0">
              <a:ea typeface="Arial" panose="020B0604020202020204" pitchFamily="34" charset="0"/>
            </a:endParaRPr>
          </a:p>
        </p:txBody>
      </p:sp>
      <p:sp>
        <p:nvSpPr>
          <p:cNvPr id="27" name="Rectangle 26"/>
          <p:cNvSpPr/>
          <p:nvPr/>
        </p:nvSpPr>
        <p:spPr>
          <a:xfrm>
            <a:off x="7323333" y="1583753"/>
            <a:ext cx="1578921" cy="553998"/>
          </a:xfrm>
          <a:prstGeom prst="rect">
            <a:avLst/>
          </a:prstGeom>
        </p:spPr>
        <p:txBody>
          <a:bodyPr wrap="square">
            <a:spAutoFit/>
          </a:bodyPr>
          <a:lstStyle/>
          <a:p>
            <a:r>
              <a:rPr lang="en-ZA" sz="1000" dirty="0">
                <a:ea typeface="Arial" panose="020B0604020202020204" pitchFamily="34" charset="0"/>
              </a:rPr>
              <a:t>Typically small seeps associated with groundwater-fed springs</a:t>
            </a:r>
            <a:endParaRPr lang="en-GB" sz="1000" dirty="0"/>
          </a:p>
        </p:txBody>
      </p:sp>
      <p:sp>
        <p:nvSpPr>
          <p:cNvPr id="28" name="Rectangle 27"/>
          <p:cNvSpPr/>
          <p:nvPr/>
        </p:nvSpPr>
        <p:spPr>
          <a:xfrm>
            <a:off x="1843401" y="1259642"/>
            <a:ext cx="2215650" cy="977191"/>
          </a:xfrm>
          <a:prstGeom prst="rect">
            <a:avLst/>
          </a:prstGeom>
        </p:spPr>
        <p:txBody>
          <a:bodyPr wrap="square">
            <a:spAutoFit/>
          </a:bodyPr>
          <a:lstStyle/>
          <a:p>
            <a:pPr marR="0" lvl="1" algn="just">
              <a:lnSpc>
                <a:spcPct val="115000"/>
              </a:lnSpc>
              <a:spcBef>
                <a:spcPts val="600"/>
              </a:spcBef>
              <a:spcAft>
                <a:spcPts val="0"/>
              </a:spcAft>
            </a:pPr>
            <a:r>
              <a:rPr lang="en-ZA" sz="1000" dirty="0">
                <a:ea typeface="Arial" panose="020B0604020202020204" pitchFamily="34" charset="0"/>
              </a:rPr>
              <a:t>Typically small seeps and river-linked wetlands with a likely high degree of direct and indirect groundwater dependence</a:t>
            </a:r>
            <a:endParaRPr lang="en-GB" sz="1000" dirty="0">
              <a:ea typeface="Arial" panose="020B0604020202020204" pitchFamily="34" charset="0"/>
            </a:endParaRPr>
          </a:p>
        </p:txBody>
      </p:sp>
      <p:cxnSp>
        <p:nvCxnSpPr>
          <p:cNvPr id="29" name="Straight Arrow Connector 28"/>
          <p:cNvCxnSpPr/>
          <p:nvPr/>
        </p:nvCxnSpPr>
        <p:spPr>
          <a:xfrm>
            <a:off x="2638841" y="2261759"/>
            <a:ext cx="71151" cy="14334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4729097" y="954555"/>
            <a:ext cx="545754" cy="283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6763002" y="1068242"/>
            <a:ext cx="734067" cy="6773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6387539" y="1806782"/>
            <a:ext cx="935794" cy="15132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7111101" y="2236833"/>
            <a:ext cx="1933602" cy="623248"/>
          </a:xfrm>
          <a:prstGeom prst="rect">
            <a:avLst/>
          </a:prstGeom>
        </p:spPr>
        <p:txBody>
          <a:bodyPr wrap="square">
            <a:spAutoFit/>
          </a:bodyPr>
          <a:lstStyle/>
          <a:p>
            <a:pPr marR="0" lvl="1" algn="just">
              <a:lnSpc>
                <a:spcPct val="115000"/>
              </a:lnSpc>
              <a:spcBef>
                <a:spcPts val="600"/>
              </a:spcBef>
              <a:spcAft>
                <a:spcPts val="0"/>
              </a:spcAft>
            </a:pPr>
            <a:r>
              <a:rPr lang="en-ZA" sz="1000" dirty="0">
                <a:ea typeface="Arial" panose="020B0604020202020204" pitchFamily="34" charset="0"/>
              </a:rPr>
              <a:t>Typically seeps and depressions as well as river-linked wetlands</a:t>
            </a:r>
            <a:endParaRPr lang="en-GB" sz="1000" dirty="0">
              <a:ea typeface="Arial" panose="020B0604020202020204" pitchFamily="34" charset="0"/>
            </a:endParaRPr>
          </a:p>
        </p:txBody>
      </p:sp>
      <p:cxnSp>
        <p:nvCxnSpPr>
          <p:cNvPr id="39" name="Straight Arrow Connector 38"/>
          <p:cNvCxnSpPr/>
          <p:nvPr/>
        </p:nvCxnSpPr>
        <p:spPr>
          <a:xfrm flipH="1">
            <a:off x="5735674" y="2594371"/>
            <a:ext cx="1830614" cy="17735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7360264" y="5155076"/>
            <a:ext cx="1593310" cy="446276"/>
          </a:xfrm>
          <a:prstGeom prst="rect">
            <a:avLst/>
          </a:prstGeom>
        </p:spPr>
        <p:txBody>
          <a:bodyPr wrap="square">
            <a:spAutoFit/>
          </a:bodyPr>
          <a:lstStyle/>
          <a:p>
            <a:pPr marR="0" lvl="1" algn="just">
              <a:lnSpc>
                <a:spcPct val="115000"/>
              </a:lnSpc>
              <a:spcBef>
                <a:spcPts val="600"/>
              </a:spcBef>
              <a:spcAft>
                <a:spcPts val="0"/>
              </a:spcAft>
            </a:pPr>
            <a:r>
              <a:rPr lang="en-ZA" sz="1000" dirty="0">
                <a:ea typeface="Arial" panose="020B0604020202020204" pitchFamily="34" charset="0"/>
              </a:rPr>
              <a:t>Typically lakes and wetland flats</a:t>
            </a:r>
            <a:endParaRPr lang="en-GB" sz="1000" dirty="0">
              <a:ea typeface="Arial" panose="020B0604020202020204" pitchFamily="34" charset="0"/>
            </a:endParaRPr>
          </a:p>
        </p:txBody>
      </p:sp>
      <p:cxnSp>
        <p:nvCxnSpPr>
          <p:cNvPr id="43" name="Straight Arrow Connector 42"/>
          <p:cNvCxnSpPr/>
          <p:nvPr/>
        </p:nvCxnSpPr>
        <p:spPr>
          <a:xfrm flipH="1" flipV="1">
            <a:off x="7504294" y="4861217"/>
            <a:ext cx="584384" cy="3313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6792044" y="5801031"/>
            <a:ext cx="1462517" cy="623248"/>
          </a:xfrm>
          <a:prstGeom prst="rect">
            <a:avLst/>
          </a:prstGeom>
        </p:spPr>
        <p:txBody>
          <a:bodyPr wrap="square">
            <a:spAutoFit/>
          </a:bodyPr>
          <a:lstStyle/>
          <a:p>
            <a:pPr marR="0" lvl="1" algn="just">
              <a:lnSpc>
                <a:spcPct val="115000"/>
              </a:lnSpc>
              <a:spcBef>
                <a:spcPts val="600"/>
              </a:spcBef>
              <a:spcAft>
                <a:spcPts val="0"/>
              </a:spcAft>
            </a:pPr>
            <a:r>
              <a:rPr lang="en-ZA" sz="1000" dirty="0">
                <a:ea typeface="Arial" panose="020B0604020202020204" pitchFamily="34" charset="0"/>
              </a:rPr>
              <a:t>Typically valley bottom wetlands</a:t>
            </a:r>
            <a:endParaRPr lang="en-GB" sz="1000" dirty="0">
              <a:ea typeface="Arial" panose="020B0604020202020204" pitchFamily="34" charset="0"/>
            </a:endParaRPr>
          </a:p>
        </p:txBody>
      </p:sp>
      <p:cxnSp>
        <p:nvCxnSpPr>
          <p:cNvPr id="46" name="Straight Arrow Connector 45"/>
          <p:cNvCxnSpPr/>
          <p:nvPr/>
        </p:nvCxnSpPr>
        <p:spPr>
          <a:xfrm flipH="1" flipV="1">
            <a:off x="6922008" y="4660985"/>
            <a:ext cx="582286" cy="11400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63" name="Picture 62"/>
          <p:cNvPicPr/>
          <p:nvPr/>
        </p:nvPicPr>
        <p:blipFill rotWithShape="1">
          <a:blip r:embed="rId3" cstate="print">
            <a:extLst>
              <a:ext uri="{28A0092B-C50C-407E-A947-70E740481C1C}">
                <a14:useLocalDpi xmlns:a14="http://schemas.microsoft.com/office/drawing/2010/main" val="0"/>
              </a:ext>
            </a:extLst>
          </a:blip>
          <a:srcRect t="10534" r="72100" b="53600"/>
          <a:stretch/>
        </p:blipFill>
        <p:spPr>
          <a:xfrm>
            <a:off x="70640" y="668337"/>
            <a:ext cx="1973789" cy="2065326"/>
          </a:xfrm>
          <a:prstGeom prst="rect">
            <a:avLst/>
          </a:prstGeom>
        </p:spPr>
      </p:pic>
    </p:spTree>
    <p:extLst>
      <p:ext uri="{BB962C8B-B14F-4D97-AF65-F5344CB8AC3E}">
        <p14:creationId xmlns:p14="http://schemas.microsoft.com/office/powerpoint/2010/main" val="23630822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84048"/>
            <a:ext cx="9154898" cy="6473952"/>
          </a:xfrm>
        </p:spPr>
      </p:pic>
      <p:graphicFrame>
        <p:nvGraphicFramePr>
          <p:cNvPr id="8" name="Table 7"/>
          <p:cNvGraphicFramePr>
            <a:graphicFrameLocks noGrp="1"/>
          </p:cNvGraphicFramePr>
          <p:nvPr>
            <p:extLst>
              <p:ext uri="{D42A27DB-BD31-4B8C-83A1-F6EECF244321}">
                <p14:modId xmlns:p14="http://schemas.microsoft.com/office/powerpoint/2010/main" val="1776091252"/>
              </p:ext>
            </p:extLst>
          </p:nvPr>
        </p:nvGraphicFramePr>
        <p:xfrm>
          <a:off x="2131117" y="3623310"/>
          <a:ext cx="3922777" cy="1008126"/>
        </p:xfrm>
        <a:graphic>
          <a:graphicData uri="http://schemas.openxmlformats.org/drawingml/2006/table">
            <a:tbl>
              <a:tblPr firstRow="1" firstCol="1" bandRow="1">
                <a:tableStyleId>{5C22544A-7EE6-4342-B048-85BDC9FD1C3A}</a:tableStyleId>
              </a:tblPr>
              <a:tblGrid>
                <a:gridCol w="340614"/>
                <a:gridCol w="600653"/>
                <a:gridCol w="1358569"/>
                <a:gridCol w="506165"/>
                <a:gridCol w="546336"/>
                <a:gridCol w="570440"/>
              </a:tblGrid>
              <a:tr h="78994">
                <a:tc>
                  <a:txBody>
                    <a:bodyPr/>
                    <a:lstStyle/>
                    <a:p>
                      <a:pPr marL="0" marR="0">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IUA</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NB</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Supply</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Demand</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2024">
                <a:tc rowSpan="2">
                  <a:txBody>
                    <a:bodyPr/>
                    <a:lstStyle/>
                    <a:p>
                      <a:pPr marL="0" marR="0">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H17</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ZA" sz="900" dirty="0" smtClean="0">
                          <a:effectLst/>
                        </a:rPr>
                        <a:t>WR4 Coastal Sediments</a:t>
                      </a: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US" sz="900" dirty="0" smtClean="0">
                          <a:effectLst/>
                        </a:rPr>
                        <a:t>Southwest </a:t>
                      </a:r>
                      <a:r>
                        <a:rPr lang="en-US" sz="900" dirty="0" err="1" smtClean="0">
                          <a:effectLst/>
                        </a:rPr>
                        <a:t>Ferricrete</a:t>
                      </a:r>
                      <a:r>
                        <a:rPr lang="en-US" sz="900" dirty="0" smtClean="0">
                          <a:effectLst/>
                        </a:rPr>
                        <a:t> Fynbos Flat, Depression and Floodplain </a:t>
                      </a: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2024">
                <a:tc vMerge="1">
                  <a:txBody>
                    <a:bodyPr/>
                    <a:lstStyle/>
                    <a:p>
                      <a:pPr marL="0" marR="0">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endParaRPr lang="en-ZA" sz="900" dirty="0" smtClean="0">
                        <a:effectLst/>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5000"/>
                        </a:lnSpc>
                        <a:spcBef>
                          <a:spcPts val="300"/>
                        </a:spcBef>
                        <a:spcAft>
                          <a:spcPts val="0"/>
                        </a:spcAft>
                        <a:buClrTx/>
                        <a:buSzTx/>
                        <a:buFontTx/>
                        <a:buNone/>
                        <a:tabLst/>
                        <a:defRPr/>
                      </a:pPr>
                      <a:r>
                        <a:rPr lang="en-US" sz="900" dirty="0" smtClean="0">
                          <a:effectLst/>
                        </a:rPr>
                        <a:t>East Coast Shale </a:t>
                      </a:r>
                      <a:r>
                        <a:rPr lang="en-US" sz="900" dirty="0" err="1" smtClean="0">
                          <a:effectLst/>
                        </a:rPr>
                        <a:t>Renosterveld</a:t>
                      </a:r>
                      <a:r>
                        <a:rPr lang="en-US" sz="900" dirty="0" smtClean="0">
                          <a:effectLst/>
                        </a:rPr>
                        <a:t> Floodplain (De Hoop </a:t>
                      </a:r>
                      <a:r>
                        <a:rPr lang="en-US" sz="900" dirty="0" err="1" smtClean="0">
                          <a:effectLst/>
                        </a:rPr>
                        <a:t>vlei</a:t>
                      </a:r>
                      <a:r>
                        <a:rPr lang="en-US" sz="900" dirty="0" smtClean="0">
                          <a:effectLst/>
                        </a:rPr>
                        <a:t>)</a:t>
                      </a: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r>
                        <a:rPr lang="en-ZA" sz="90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marR="0" algn="ctr">
                        <a:lnSpc>
                          <a:spcPct val="105000"/>
                        </a:lnSpc>
                        <a:spcBef>
                          <a:spcPts val="300"/>
                        </a:spcBef>
                        <a:spcAft>
                          <a:spcPts val="0"/>
                        </a:spcAft>
                      </a:pPr>
                      <a:endParaRPr lang="en-GB" sz="9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4760" marR="34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r>
            </a:tbl>
          </a:graphicData>
        </a:graphic>
      </p:graphicFrame>
      <p:cxnSp>
        <p:nvCxnSpPr>
          <p:cNvPr id="9" name="Straight Arrow Connector 8"/>
          <p:cNvCxnSpPr/>
          <p:nvPr/>
        </p:nvCxnSpPr>
        <p:spPr>
          <a:xfrm>
            <a:off x="3883142" y="4631436"/>
            <a:ext cx="131074" cy="9738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902981" y="4631436"/>
            <a:ext cx="131074" cy="4869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812717" y="5207418"/>
            <a:ext cx="2221337" cy="1504278"/>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p:cNvSpPr/>
          <p:nvPr/>
        </p:nvSpPr>
        <p:spPr>
          <a:xfrm>
            <a:off x="5095591" y="5010912"/>
            <a:ext cx="482249" cy="594360"/>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78950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H17: Overberg East Fynbos</a:t>
            </a:r>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3335933784"/>
              </p:ext>
            </p:extLst>
          </p:nvPr>
        </p:nvGraphicFramePr>
        <p:xfrm>
          <a:off x="5429005" y="540001"/>
          <a:ext cx="3599430" cy="2651256"/>
        </p:xfrm>
        <a:graphic>
          <a:graphicData uri="http://schemas.openxmlformats.org/drawingml/2006/table">
            <a:tbl>
              <a:tblPr firstRow="1" firstCol="1" bandRow="1">
                <a:tableStyleId>{5C22544A-7EE6-4342-B048-85BDC9FD1C3A}</a:tableStyleId>
              </a:tblPr>
              <a:tblGrid>
                <a:gridCol w="214379"/>
                <a:gridCol w="214379"/>
                <a:gridCol w="238497"/>
                <a:gridCol w="235819"/>
                <a:gridCol w="190262"/>
                <a:gridCol w="191603"/>
                <a:gridCol w="238497"/>
                <a:gridCol w="332288"/>
                <a:gridCol w="330949"/>
                <a:gridCol w="332288"/>
                <a:gridCol w="332288"/>
                <a:gridCol w="286733"/>
                <a:gridCol w="237157"/>
                <a:gridCol w="152745"/>
                <a:gridCol w="71546"/>
              </a:tblGrid>
              <a:tr h="143012">
                <a:tc gridSpan="8">
                  <a:txBody>
                    <a:bodyPr/>
                    <a:lstStyle/>
                    <a:p>
                      <a:pPr marL="0" marR="0" algn="l">
                        <a:lnSpc>
                          <a:spcPct val="115000"/>
                        </a:lnSpc>
                        <a:spcBef>
                          <a:spcPts val="0"/>
                        </a:spcBef>
                        <a:spcAft>
                          <a:spcPts val="0"/>
                        </a:spcAft>
                      </a:pPr>
                      <a:r>
                        <a:rPr lang="en-ZA" sz="800" dirty="0">
                          <a:effectLst/>
                        </a:rPr>
                        <a:t>Regulating and Supporting benefits</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rowSpan="3">
                  <a:txBody>
                    <a:bodyPr/>
                    <a:lstStyle/>
                    <a:p>
                      <a:pPr marL="71755" marR="71755" algn="l">
                        <a:lnSpc>
                          <a:spcPct val="115000"/>
                        </a:lnSpc>
                        <a:spcBef>
                          <a:spcPts val="0"/>
                        </a:spcBef>
                        <a:spcAft>
                          <a:spcPts val="0"/>
                        </a:spcAft>
                      </a:pPr>
                      <a:r>
                        <a:rPr lang="en-ZA" sz="800">
                          <a:effectLst/>
                        </a:rPr>
                        <a:t>Biodiversity maintenance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rowSpan="2" gridSpan="3">
                  <a:txBody>
                    <a:bodyPr/>
                    <a:lstStyle/>
                    <a:p>
                      <a:pPr marL="0" marR="0" algn="l">
                        <a:lnSpc>
                          <a:spcPct val="115000"/>
                        </a:lnSpc>
                        <a:spcBef>
                          <a:spcPts val="0"/>
                        </a:spcBef>
                        <a:spcAft>
                          <a:spcPts val="0"/>
                        </a:spcAft>
                      </a:pPr>
                      <a:r>
                        <a:rPr lang="en-ZA" sz="800">
                          <a:effectLst/>
                        </a:rPr>
                        <a:t>Provision Benefits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rowSpan="2" hMerge="1">
                  <a:txBody>
                    <a:bodyPr/>
                    <a:lstStyle/>
                    <a:p>
                      <a:endParaRPr lang="en-GB"/>
                    </a:p>
                  </a:txBody>
                  <a:tcPr/>
                </a:tc>
                <a:tc rowSpan="2" hMerge="1">
                  <a:txBody>
                    <a:bodyPr/>
                    <a:lstStyle/>
                    <a:p>
                      <a:endParaRPr lang="en-GB"/>
                    </a:p>
                  </a:txBody>
                  <a:tcPr/>
                </a:tc>
                <a:tc rowSpan="2" gridSpan="3">
                  <a:txBody>
                    <a:bodyPr/>
                    <a:lstStyle/>
                    <a:p>
                      <a:pPr marL="0" marR="0" algn="l">
                        <a:lnSpc>
                          <a:spcPct val="115000"/>
                        </a:lnSpc>
                        <a:spcBef>
                          <a:spcPts val="0"/>
                        </a:spcBef>
                        <a:spcAft>
                          <a:spcPts val="0"/>
                        </a:spcAft>
                      </a:pPr>
                      <a:r>
                        <a:rPr lang="en-ZA" sz="800">
                          <a:effectLst/>
                        </a:rPr>
                        <a:t>Cultural Benefits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rowSpan="2" hMerge="1">
                  <a:txBody>
                    <a:bodyPr/>
                    <a:lstStyle/>
                    <a:p>
                      <a:endParaRPr lang="en-GB"/>
                    </a:p>
                  </a:txBody>
                  <a:tcPr/>
                </a:tc>
                <a:tc rowSpan="2" hMerge="1">
                  <a:txBody>
                    <a:bodyPr/>
                    <a:lstStyle/>
                    <a:p>
                      <a:endParaRPr lang="en-GB"/>
                    </a:p>
                  </a:txBody>
                  <a:tcPr/>
                </a:tc>
              </a:tr>
              <a:tr h="286024">
                <a:tc rowSpan="2">
                  <a:txBody>
                    <a:bodyPr/>
                    <a:lstStyle/>
                    <a:p>
                      <a:pPr marL="71755" marR="71755" algn="l">
                        <a:lnSpc>
                          <a:spcPct val="115000"/>
                        </a:lnSpc>
                        <a:spcBef>
                          <a:spcPts val="0"/>
                        </a:spcBef>
                        <a:spcAft>
                          <a:spcPts val="0"/>
                        </a:spcAft>
                      </a:pPr>
                      <a:r>
                        <a:rPr lang="en-ZA" sz="800">
                          <a:effectLst/>
                        </a:rPr>
                        <a:t>Flood attenuation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rowSpan="2">
                  <a:txBody>
                    <a:bodyPr/>
                    <a:lstStyle/>
                    <a:p>
                      <a:pPr marL="71755" marR="71755" algn="l">
                        <a:lnSpc>
                          <a:spcPct val="115000"/>
                        </a:lnSpc>
                        <a:spcBef>
                          <a:spcPts val="0"/>
                        </a:spcBef>
                        <a:spcAft>
                          <a:spcPts val="0"/>
                        </a:spcAft>
                      </a:pPr>
                      <a:r>
                        <a:rPr lang="en-ZA" sz="800" dirty="0">
                          <a:effectLst/>
                        </a:rPr>
                        <a:t>Streamflow regulation</a:t>
                      </a:r>
                      <a:endParaRPr lang="en-GB" sz="900" dirty="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gridSpan="5">
                  <a:txBody>
                    <a:bodyPr/>
                    <a:lstStyle/>
                    <a:p>
                      <a:pPr marL="0" marR="0" algn="l">
                        <a:lnSpc>
                          <a:spcPct val="115000"/>
                        </a:lnSpc>
                        <a:spcBef>
                          <a:spcPts val="0"/>
                        </a:spcBef>
                        <a:spcAft>
                          <a:spcPts val="0"/>
                        </a:spcAft>
                      </a:pPr>
                      <a:r>
                        <a:rPr lang="en-ZA" sz="800">
                          <a:effectLst/>
                        </a:rPr>
                        <a:t>Water Quality Enhancement</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marL="0" marR="0" algn="l">
                        <a:lnSpc>
                          <a:spcPct val="115000"/>
                        </a:lnSpc>
                        <a:spcBef>
                          <a:spcPts val="0"/>
                        </a:spcBef>
                        <a:spcAft>
                          <a:spcPts val="0"/>
                        </a:spcAft>
                      </a:pPr>
                      <a:r>
                        <a:rPr lang="en-ZA" sz="800">
                          <a:effectLst/>
                        </a:rPr>
                        <a:t> </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anchor="ctr"/>
                </a:tc>
                <a:tc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r>
              <a:tr h="1153441">
                <a:tc vMerge="1">
                  <a:txBody>
                    <a:bodyPr/>
                    <a:lstStyle/>
                    <a:p>
                      <a:endParaRPr lang="en-GB"/>
                    </a:p>
                  </a:txBody>
                  <a:tcPr/>
                </a:tc>
                <a:tc vMerge="1">
                  <a:txBody>
                    <a:bodyPr/>
                    <a:lstStyle/>
                    <a:p>
                      <a:endParaRPr lang="en-GB"/>
                    </a:p>
                  </a:txBody>
                  <a:tcPr/>
                </a:tc>
                <a:tc>
                  <a:txBody>
                    <a:bodyPr/>
                    <a:lstStyle/>
                    <a:p>
                      <a:pPr marL="71755" marR="71755" algn="l">
                        <a:lnSpc>
                          <a:spcPct val="115000"/>
                        </a:lnSpc>
                        <a:spcBef>
                          <a:spcPts val="0"/>
                        </a:spcBef>
                        <a:spcAft>
                          <a:spcPts val="0"/>
                        </a:spcAft>
                      </a:pPr>
                      <a:r>
                        <a:rPr lang="en-ZA" sz="800">
                          <a:effectLst/>
                        </a:rPr>
                        <a:t>Sediment trapping</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Phosphate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Nitrate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Toxicant assimilation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Erosion control</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Carbon storage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vMerge="1">
                  <a:txBody>
                    <a:bodyPr/>
                    <a:lstStyle/>
                    <a:p>
                      <a:endParaRPr lang="en-GB"/>
                    </a:p>
                  </a:txBody>
                  <a:tcPr/>
                </a:tc>
                <a:tc>
                  <a:txBody>
                    <a:bodyPr/>
                    <a:lstStyle/>
                    <a:p>
                      <a:pPr marL="71755" marR="71755" algn="l">
                        <a:lnSpc>
                          <a:spcPct val="115000"/>
                        </a:lnSpc>
                        <a:spcBef>
                          <a:spcPts val="0"/>
                        </a:spcBef>
                        <a:spcAft>
                          <a:spcPts val="0"/>
                        </a:spcAft>
                      </a:pPr>
                      <a:r>
                        <a:rPr lang="en-ZA" sz="800">
                          <a:effectLst/>
                        </a:rPr>
                        <a:t>Provision of water for human use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Provision of harvestable resources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Provision of cultivated foods</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Cultural heritage</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Tourism and recreation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c>
                  <a:txBody>
                    <a:bodyPr/>
                    <a:lstStyle/>
                    <a:p>
                      <a:pPr marL="71755" marR="71755" algn="l">
                        <a:lnSpc>
                          <a:spcPct val="115000"/>
                        </a:lnSpc>
                        <a:spcBef>
                          <a:spcPts val="0"/>
                        </a:spcBef>
                        <a:spcAft>
                          <a:spcPts val="0"/>
                        </a:spcAft>
                      </a:pPr>
                      <a:r>
                        <a:rPr lang="en-ZA" sz="800">
                          <a:effectLst/>
                        </a:rPr>
                        <a:t>Education</a:t>
                      </a:r>
                      <a:endParaRPr lang="en-GB" sz="900">
                        <a:effectLst/>
                        <a:latin typeface="Arial" panose="020B0604020202020204" pitchFamily="34" charset="0"/>
                        <a:ea typeface="Arial" panose="020B0604020202020204" pitchFamily="34" charset="0"/>
                        <a:cs typeface="Times New Roman" panose="02020603050405020304" pitchFamily="18" charset="0"/>
                      </a:endParaRPr>
                    </a:p>
                  </a:txBody>
                  <a:tcPr marL="17779" marR="17779" marT="0" marB="0" vert="vert270" anchor="ctr"/>
                </a:tc>
              </a:tr>
              <a:tr h="301329">
                <a:tc>
                  <a:txBody>
                    <a:bodyPr/>
                    <a:lstStyle/>
                    <a:p>
                      <a:pPr algn="l" fontAlgn="ctr"/>
                      <a:r>
                        <a:rPr lang="en-ZA" sz="900" b="0" i="0" u="none" strike="noStrike" dirty="0" smtClean="0">
                          <a:solidFill>
                            <a:sysClr val="windowText" lastClr="000000"/>
                          </a:solidFill>
                          <a:effectLst/>
                          <a:latin typeface="Arial" panose="020B0604020202020204" pitchFamily="34" charset="0"/>
                        </a:rPr>
                        <a:t>x</a:t>
                      </a:r>
                      <a:endParaRPr lang="en-GB" sz="900" b="0" i="0" u="none" strike="noStrike" dirty="0">
                        <a:solidFill>
                          <a:sysClr val="windowText" lastClr="000000"/>
                        </a:solidFill>
                        <a:effectLst/>
                        <a:latin typeface="Arial" panose="020B0604020202020204" pitchFamily="34" charset="0"/>
                      </a:endParaRPr>
                    </a:p>
                  </a:txBody>
                  <a:tcPr marL="7620" marR="7620" marT="7620" marB="0" anchor="ctr">
                    <a:solidFill>
                      <a:schemeClr val="accent1">
                        <a:lumMod val="20000"/>
                        <a:lumOff val="80000"/>
                      </a:schemeClr>
                    </a:solidFill>
                  </a:tcPr>
                </a:tc>
                <a:tc>
                  <a:txBody>
                    <a:bodyPr/>
                    <a:lstStyle/>
                    <a:p>
                      <a:pPr algn="l" fontAlgn="ctr"/>
                      <a:r>
                        <a:rPr lang="en-GB" sz="900" b="0" i="0" u="none" strike="noStrike">
                          <a:effectLst/>
                          <a:latin typeface="Arial" panose="020B0604020202020204" pitchFamily="34" charset="0"/>
                        </a:rPr>
                        <a:t>x</a:t>
                      </a:r>
                    </a:p>
                  </a:txBody>
                  <a:tcPr marL="7620" marR="7620" marT="7620" marB="0" anchor="ctr"/>
                </a:tc>
                <a:tc>
                  <a:txBody>
                    <a:bodyPr/>
                    <a:lstStyle/>
                    <a:p>
                      <a:pPr algn="l" fontAlgn="ctr"/>
                      <a:r>
                        <a:rPr lang="en-GB" sz="900" b="0" i="0" u="none" strike="noStrike">
                          <a:effectLst/>
                          <a:latin typeface="Arial" panose="020B0604020202020204" pitchFamily="34" charset="0"/>
                        </a:rPr>
                        <a:t>x</a:t>
                      </a:r>
                    </a:p>
                  </a:txBody>
                  <a:tcPr marL="7620" marR="7620" marT="7620" marB="0" anchor="ctr"/>
                </a:tc>
                <a:tc>
                  <a:txBody>
                    <a:bodyPr/>
                    <a:lstStyle/>
                    <a:p>
                      <a:pPr algn="l" fontAlgn="ctr"/>
                      <a:r>
                        <a:rPr lang="en-GB" sz="900" b="0" i="0" u="none" strike="noStrike">
                          <a:effectLst/>
                          <a:latin typeface="Arial" panose="020B0604020202020204" pitchFamily="34" charset="0"/>
                        </a:rPr>
                        <a:t>x</a:t>
                      </a:r>
                    </a:p>
                  </a:txBody>
                  <a:tcPr marL="7620" marR="7620" marT="7620" marB="0" anchor="ctr"/>
                </a:tc>
                <a:tc>
                  <a:txBody>
                    <a:bodyPr/>
                    <a:lstStyle/>
                    <a:p>
                      <a:pPr algn="l" fontAlgn="ctr"/>
                      <a:r>
                        <a:rPr lang="en-GB" sz="900" b="0" i="0" u="none" strike="noStrike">
                          <a:effectLst/>
                          <a:latin typeface="Arial" panose="020B0604020202020204" pitchFamily="34" charset="0"/>
                        </a:rPr>
                        <a:t>x</a:t>
                      </a:r>
                    </a:p>
                  </a:txBody>
                  <a:tcPr marL="7620" marR="7620" marT="7620" marB="0" anchor="ctr"/>
                </a:tc>
                <a:tc>
                  <a:txBody>
                    <a:bodyPr/>
                    <a:lstStyle/>
                    <a:p>
                      <a:pPr algn="l" fontAlgn="ctr"/>
                      <a:r>
                        <a:rPr lang="en-GB" sz="900" b="0" i="0" u="none" strike="noStrike">
                          <a:effectLst/>
                          <a:latin typeface="Arial" panose="020B0604020202020204" pitchFamily="34" charset="0"/>
                        </a:rPr>
                        <a:t>x</a:t>
                      </a:r>
                    </a:p>
                  </a:txBody>
                  <a:tcPr marL="7620" marR="7620" marT="7620" marB="0" anchor="ctr"/>
                </a:tc>
                <a:tc>
                  <a:txBody>
                    <a:bodyPr/>
                    <a:lstStyle/>
                    <a:p>
                      <a:pPr algn="l" fontAlgn="ctr"/>
                      <a:r>
                        <a:rPr lang="en-GB" sz="900" b="0" i="0" u="none" strike="noStrike">
                          <a:effectLst/>
                          <a:latin typeface="Arial" panose="020B0604020202020204" pitchFamily="34" charset="0"/>
                        </a:rPr>
                        <a:t>x</a:t>
                      </a:r>
                    </a:p>
                  </a:txBody>
                  <a:tcPr marL="7620" marR="7620" marT="7620" marB="0" anchor="ctr"/>
                </a:tc>
                <a:tc>
                  <a:txBody>
                    <a:bodyPr/>
                    <a:lstStyle/>
                    <a:p>
                      <a:pPr algn="l" fontAlgn="ctr"/>
                      <a:r>
                        <a:rPr lang="en-GB" sz="900" b="0" i="0" u="none" strike="noStrike">
                          <a:effectLst/>
                          <a:latin typeface="Arial" panose="020B0604020202020204" pitchFamily="34" charset="0"/>
                        </a:rPr>
                        <a:t>x</a:t>
                      </a:r>
                    </a:p>
                  </a:txBody>
                  <a:tcPr marL="7620" marR="7620" marT="7620" marB="0" anchor="ctr"/>
                </a:tc>
                <a:tc>
                  <a:txBody>
                    <a:bodyPr/>
                    <a:lstStyle/>
                    <a:p>
                      <a:pPr algn="l" fontAlgn="ctr"/>
                      <a:r>
                        <a:rPr lang="en-GB" sz="900" b="0" i="0" u="none" strike="noStrike">
                          <a:effectLst/>
                          <a:latin typeface="Arial" panose="020B0604020202020204" pitchFamily="34" charset="0"/>
                        </a:rPr>
                        <a:t>x</a:t>
                      </a:r>
                    </a:p>
                  </a:txBody>
                  <a:tcPr marL="7620" marR="7620" marT="7620" marB="0" anchor="ctr"/>
                </a:tc>
                <a:tc>
                  <a:txBody>
                    <a:bodyPr/>
                    <a:lstStyle/>
                    <a:p>
                      <a:pPr algn="l" fontAlgn="ctr"/>
                      <a:r>
                        <a:rPr lang="en-GB" sz="900" b="0" i="0" u="none" strike="noStrike">
                          <a:effectLst/>
                          <a:latin typeface="Arial" panose="020B0604020202020204" pitchFamily="34" charset="0"/>
                        </a:rPr>
                        <a:t>x</a:t>
                      </a:r>
                    </a:p>
                  </a:txBody>
                  <a:tcPr marL="7620" marR="7620" marT="7620" marB="0" anchor="ctr"/>
                </a:tc>
                <a:tc>
                  <a:txBody>
                    <a:bodyPr/>
                    <a:lstStyle/>
                    <a:p>
                      <a:pPr algn="l" fontAlgn="ctr"/>
                      <a:r>
                        <a:rPr lang="en-GB" sz="900" b="0" i="0" u="none" strike="noStrike">
                          <a:effectLst/>
                          <a:latin typeface="Arial" panose="020B0604020202020204" pitchFamily="34" charset="0"/>
                        </a:rPr>
                        <a:t>x</a:t>
                      </a:r>
                    </a:p>
                  </a:txBody>
                  <a:tcPr marL="7620" marR="7620" marT="7620" marB="0" anchor="ctr"/>
                </a:tc>
                <a:tc>
                  <a:txBody>
                    <a:bodyPr/>
                    <a:lstStyle/>
                    <a:p>
                      <a:pPr algn="l" fontAlgn="ctr"/>
                      <a:r>
                        <a:rPr lang="en-GB" sz="900" b="0" i="0" u="none" strike="noStrike">
                          <a:effectLst/>
                          <a:latin typeface="Arial" panose="020B0604020202020204" pitchFamily="34" charset="0"/>
                        </a:rPr>
                        <a:t>x</a:t>
                      </a:r>
                    </a:p>
                  </a:txBody>
                  <a:tcPr marL="7620" marR="7620" marT="7620" marB="0" anchor="ctr"/>
                </a:tc>
                <a:tc>
                  <a:txBody>
                    <a:bodyPr/>
                    <a:lstStyle/>
                    <a:p>
                      <a:pPr algn="l" fontAlgn="ctr"/>
                      <a:r>
                        <a:rPr lang="en-GB" sz="900" b="0" i="0" u="none" strike="noStrike">
                          <a:effectLst/>
                          <a:latin typeface="Arial" panose="020B0604020202020204" pitchFamily="34" charset="0"/>
                        </a:rPr>
                        <a:t>x</a:t>
                      </a:r>
                    </a:p>
                  </a:txBody>
                  <a:tcPr marL="7620" marR="7620" marT="7620" marB="0" anchor="ctr"/>
                </a:tc>
                <a:tc>
                  <a:txBody>
                    <a:bodyPr/>
                    <a:lstStyle/>
                    <a:p>
                      <a:pPr algn="l" fontAlgn="ctr"/>
                      <a:r>
                        <a:rPr lang="en-GB" sz="900" b="0" i="0" u="none" strike="noStrike">
                          <a:effectLst/>
                          <a:latin typeface="Arial" panose="020B0604020202020204" pitchFamily="34" charset="0"/>
                        </a:rPr>
                        <a:t>x</a:t>
                      </a:r>
                    </a:p>
                  </a:txBody>
                  <a:tcPr marL="7620" marR="7620" marT="7620" marB="0" anchor="ctr"/>
                </a:tc>
                <a:tc>
                  <a:txBody>
                    <a:bodyPr/>
                    <a:lstStyle/>
                    <a:p>
                      <a:pPr algn="l" fontAlgn="ctr"/>
                      <a:r>
                        <a:rPr lang="en-GB" sz="900" b="0" i="0" u="none" strike="noStrike">
                          <a:effectLst/>
                          <a:latin typeface="Arial" panose="020B0604020202020204" pitchFamily="34" charset="0"/>
                        </a:rPr>
                        <a:t>x</a:t>
                      </a:r>
                    </a:p>
                  </a:txBody>
                  <a:tcPr marL="7620" marR="7620" marT="7620" marB="0" anchor="ctr"/>
                </a:tc>
              </a:tr>
              <a:tr h="767450">
                <a:tc>
                  <a:txBody>
                    <a:bodyPr/>
                    <a:lstStyle/>
                    <a:p>
                      <a:pPr algn="l" fontAlgn="ctr"/>
                      <a:r>
                        <a:rPr lang="en-GB" sz="900" b="0" i="0" u="none" strike="noStrike">
                          <a:effectLst/>
                          <a:latin typeface="Arial" panose="020B0604020202020204" pitchFamily="34" charset="0"/>
                        </a:rPr>
                        <a:t> </a:t>
                      </a:r>
                    </a:p>
                  </a:txBody>
                  <a:tcPr marL="7620" marR="7620" marT="7620" marB="0" anchor="ctr">
                    <a:solidFill>
                      <a:schemeClr val="bg1">
                        <a:lumMod val="50000"/>
                      </a:schemeClr>
                    </a:solidFill>
                  </a:tcPr>
                </a:tc>
                <a:tc>
                  <a:txBody>
                    <a:bodyPr/>
                    <a:lstStyle/>
                    <a:p>
                      <a:pPr algn="l" fontAlgn="ctr"/>
                      <a:r>
                        <a:rPr lang="en-GB" sz="900" b="0" i="0" u="none" strike="noStrike">
                          <a:effectLst/>
                          <a:latin typeface="Arial" panose="020B0604020202020204" pitchFamily="34" charset="0"/>
                        </a:rPr>
                        <a:t> </a:t>
                      </a:r>
                    </a:p>
                  </a:txBody>
                  <a:tcPr marL="7620" marR="7620" marT="7620" marB="0" anchor="ctr">
                    <a:solidFill>
                      <a:schemeClr val="bg1">
                        <a:lumMod val="50000"/>
                      </a:schemeClr>
                    </a:solidFill>
                  </a:tcPr>
                </a:tc>
                <a:tc>
                  <a:txBody>
                    <a:bodyPr/>
                    <a:lstStyle/>
                    <a:p>
                      <a:pPr algn="l" fontAlgn="ctr"/>
                      <a:r>
                        <a:rPr lang="en-GB" sz="900" b="0" i="0" u="none" strike="noStrike">
                          <a:effectLst/>
                          <a:latin typeface="Arial" panose="020B0604020202020204" pitchFamily="34" charset="0"/>
                        </a:rPr>
                        <a:t> </a:t>
                      </a:r>
                    </a:p>
                  </a:txBody>
                  <a:tcPr marL="7620" marR="7620" marT="7620" marB="0" anchor="ctr">
                    <a:solidFill>
                      <a:schemeClr val="bg1">
                        <a:lumMod val="50000"/>
                      </a:schemeClr>
                    </a:solidFill>
                  </a:tcPr>
                </a:tc>
                <a:tc>
                  <a:txBody>
                    <a:bodyPr/>
                    <a:lstStyle/>
                    <a:p>
                      <a:pPr algn="l" fontAlgn="ctr"/>
                      <a:r>
                        <a:rPr lang="en-GB" sz="900" b="0" i="0" u="none" strike="noStrike">
                          <a:effectLst/>
                          <a:latin typeface="Arial" panose="020B0604020202020204" pitchFamily="34" charset="0"/>
                        </a:rPr>
                        <a:t> </a:t>
                      </a:r>
                    </a:p>
                  </a:txBody>
                  <a:tcPr marL="7620" marR="7620" marT="7620" marB="0" anchor="ctr">
                    <a:solidFill>
                      <a:schemeClr val="bg1">
                        <a:lumMod val="50000"/>
                      </a:schemeClr>
                    </a:solidFill>
                  </a:tcPr>
                </a:tc>
                <a:tc>
                  <a:txBody>
                    <a:bodyPr/>
                    <a:lstStyle/>
                    <a:p>
                      <a:pPr algn="l" fontAlgn="ctr"/>
                      <a:r>
                        <a:rPr lang="en-GB" sz="900" b="0" i="0" u="none" strike="noStrike">
                          <a:effectLst/>
                          <a:latin typeface="Arial" panose="020B0604020202020204" pitchFamily="34" charset="0"/>
                        </a:rPr>
                        <a:t> </a:t>
                      </a:r>
                    </a:p>
                  </a:txBody>
                  <a:tcPr marL="7620" marR="7620" marT="7620" marB="0" anchor="ctr">
                    <a:solidFill>
                      <a:schemeClr val="bg1">
                        <a:lumMod val="50000"/>
                      </a:schemeClr>
                    </a:solidFill>
                  </a:tcPr>
                </a:tc>
                <a:tc>
                  <a:txBody>
                    <a:bodyPr/>
                    <a:lstStyle/>
                    <a:p>
                      <a:pPr algn="l" fontAlgn="ctr"/>
                      <a:r>
                        <a:rPr lang="en-GB" sz="900" b="0" i="0" u="none" strike="noStrike" dirty="0">
                          <a:effectLst/>
                          <a:latin typeface="Arial" panose="020B0604020202020204" pitchFamily="34" charset="0"/>
                        </a:rPr>
                        <a:t> </a:t>
                      </a:r>
                    </a:p>
                  </a:txBody>
                  <a:tcPr marL="7620" marR="7620" marT="7620" marB="0" anchor="ctr">
                    <a:solidFill>
                      <a:schemeClr val="bg1">
                        <a:lumMod val="50000"/>
                      </a:schemeClr>
                    </a:solidFill>
                  </a:tcPr>
                </a:tc>
                <a:tc>
                  <a:txBody>
                    <a:bodyPr/>
                    <a:lstStyle/>
                    <a:p>
                      <a:pPr algn="l" fontAlgn="ctr"/>
                      <a:r>
                        <a:rPr lang="en-GB" sz="900" b="0" i="0" u="none" strike="noStrike">
                          <a:effectLst/>
                          <a:latin typeface="Arial" panose="020B0604020202020204" pitchFamily="34" charset="0"/>
                        </a:rPr>
                        <a:t> </a:t>
                      </a:r>
                    </a:p>
                  </a:txBody>
                  <a:tcPr marL="7620" marR="7620" marT="7620" marB="0" anchor="ctr">
                    <a:solidFill>
                      <a:schemeClr val="bg1">
                        <a:lumMod val="50000"/>
                      </a:schemeClr>
                    </a:solidFill>
                  </a:tcPr>
                </a:tc>
                <a:tc>
                  <a:txBody>
                    <a:bodyPr/>
                    <a:lstStyle/>
                    <a:p>
                      <a:pPr algn="l" fontAlgn="ctr"/>
                      <a:r>
                        <a:rPr lang="en-GB" sz="900" b="0" i="0" u="none" strike="noStrike" dirty="0">
                          <a:effectLst/>
                          <a:latin typeface="Arial" panose="020B0604020202020204" pitchFamily="34" charset="0"/>
                        </a:rPr>
                        <a:t> </a:t>
                      </a:r>
                    </a:p>
                  </a:txBody>
                  <a:tcPr marL="7620" marR="7620" marT="7620" marB="0" anchor="ctr">
                    <a:solidFill>
                      <a:schemeClr val="bg1">
                        <a:lumMod val="50000"/>
                      </a:schemeClr>
                    </a:solidFill>
                  </a:tcPr>
                </a:tc>
                <a:tc>
                  <a:txBody>
                    <a:bodyPr/>
                    <a:lstStyle/>
                    <a:p>
                      <a:pPr algn="l" fontAlgn="ctr"/>
                      <a:r>
                        <a:rPr lang="en-GB" sz="900" b="0" i="0" u="none" strike="noStrike">
                          <a:effectLst/>
                          <a:latin typeface="Arial" panose="020B0604020202020204" pitchFamily="34" charset="0"/>
                        </a:rPr>
                        <a:t>x</a:t>
                      </a:r>
                    </a:p>
                  </a:txBody>
                  <a:tcPr marL="7620" marR="7620" marT="7620" marB="0" anchor="ctr"/>
                </a:tc>
                <a:tc>
                  <a:txBody>
                    <a:bodyPr/>
                    <a:lstStyle/>
                    <a:p>
                      <a:pPr algn="l" fontAlgn="ctr"/>
                      <a:r>
                        <a:rPr lang="en-GB" sz="900" b="0" i="0" u="none" strike="noStrike" dirty="0">
                          <a:effectLst/>
                          <a:latin typeface="Arial" panose="020B0604020202020204" pitchFamily="34" charset="0"/>
                        </a:rPr>
                        <a:t> </a:t>
                      </a:r>
                    </a:p>
                  </a:txBody>
                  <a:tcPr marL="7620" marR="7620" marT="7620" marB="0" anchor="ctr">
                    <a:solidFill>
                      <a:schemeClr val="bg1">
                        <a:lumMod val="50000"/>
                      </a:schemeClr>
                    </a:solidFill>
                  </a:tcPr>
                </a:tc>
                <a:tc>
                  <a:txBody>
                    <a:bodyPr/>
                    <a:lstStyle/>
                    <a:p>
                      <a:pPr algn="l" fontAlgn="ctr"/>
                      <a:r>
                        <a:rPr lang="en-GB" sz="900" b="0" i="0" u="none" strike="noStrike" dirty="0">
                          <a:effectLst/>
                          <a:latin typeface="Arial" panose="020B0604020202020204" pitchFamily="34" charset="0"/>
                        </a:rPr>
                        <a:t> </a:t>
                      </a:r>
                    </a:p>
                  </a:txBody>
                  <a:tcPr marL="7620" marR="7620" marT="7620" marB="0" anchor="ctr">
                    <a:solidFill>
                      <a:schemeClr val="bg1">
                        <a:lumMod val="50000"/>
                      </a:schemeClr>
                    </a:solidFill>
                  </a:tcPr>
                </a:tc>
                <a:tc>
                  <a:txBody>
                    <a:bodyPr/>
                    <a:lstStyle/>
                    <a:p>
                      <a:pPr algn="l" fontAlgn="ctr"/>
                      <a:r>
                        <a:rPr lang="en-GB" sz="900" b="0" i="0" u="none" strike="noStrike" dirty="0">
                          <a:effectLst/>
                          <a:latin typeface="Arial" panose="020B0604020202020204" pitchFamily="34" charset="0"/>
                        </a:rPr>
                        <a:t> </a:t>
                      </a:r>
                    </a:p>
                  </a:txBody>
                  <a:tcPr marL="7620" marR="7620" marT="7620" marB="0" anchor="ctr">
                    <a:solidFill>
                      <a:schemeClr val="bg1">
                        <a:lumMod val="50000"/>
                      </a:schemeClr>
                    </a:solidFill>
                  </a:tcPr>
                </a:tc>
                <a:tc>
                  <a:txBody>
                    <a:bodyPr/>
                    <a:lstStyle/>
                    <a:p>
                      <a:pPr algn="l" fontAlgn="ctr"/>
                      <a:r>
                        <a:rPr lang="en-GB" sz="900" b="0" i="0" u="none" strike="noStrike">
                          <a:effectLst/>
                          <a:latin typeface="Arial" panose="020B0604020202020204" pitchFamily="34" charset="0"/>
                        </a:rPr>
                        <a:t>x</a:t>
                      </a:r>
                    </a:p>
                  </a:txBody>
                  <a:tcPr marL="7620" marR="7620" marT="7620" marB="0" anchor="ctr"/>
                </a:tc>
                <a:tc>
                  <a:txBody>
                    <a:bodyPr/>
                    <a:lstStyle/>
                    <a:p>
                      <a:pPr algn="l" fontAlgn="ctr"/>
                      <a:r>
                        <a:rPr lang="en-GB" sz="900" b="0" i="0" u="none" strike="noStrike">
                          <a:effectLst/>
                          <a:latin typeface="Arial" panose="020B0604020202020204" pitchFamily="34" charset="0"/>
                        </a:rPr>
                        <a:t>x</a:t>
                      </a:r>
                    </a:p>
                  </a:txBody>
                  <a:tcPr marL="7620" marR="7620" marT="7620" marB="0" anchor="ctr"/>
                </a:tc>
                <a:tc>
                  <a:txBody>
                    <a:bodyPr/>
                    <a:lstStyle/>
                    <a:p>
                      <a:pPr algn="l" fontAlgn="ctr"/>
                      <a:r>
                        <a:rPr lang="en-GB" sz="900" b="0" i="0" u="none" strike="noStrike" dirty="0">
                          <a:effectLst/>
                          <a:latin typeface="Arial" panose="020B0604020202020204" pitchFamily="34" charset="0"/>
                        </a:rPr>
                        <a:t>x</a:t>
                      </a:r>
                    </a:p>
                  </a:txBody>
                  <a:tcPr marL="7620" marR="7620" marT="7620" marB="0" anchor="ctr"/>
                </a:tc>
              </a:tr>
            </a:tbl>
          </a:graphicData>
        </a:graphic>
      </p:graphicFrame>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320"/>
            <a:ext cx="5429005" cy="3823114"/>
          </a:xfrm>
          <a:prstGeom prst="rect">
            <a:avLst/>
          </a:prstGeom>
        </p:spPr>
      </p:pic>
      <p:sp>
        <p:nvSpPr>
          <p:cNvPr id="9" name="Rectangle 8"/>
          <p:cNvSpPr/>
          <p:nvPr/>
        </p:nvSpPr>
        <p:spPr>
          <a:xfrm>
            <a:off x="998563" y="2012974"/>
            <a:ext cx="1369733" cy="940538"/>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6" name="Table 5"/>
          <p:cNvGraphicFramePr>
            <a:graphicFrameLocks noGrp="1"/>
          </p:cNvGraphicFramePr>
          <p:nvPr>
            <p:extLst>
              <p:ext uri="{D42A27DB-BD31-4B8C-83A1-F6EECF244321}">
                <p14:modId xmlns:p14="http://schemas.microsoft.com/office/powerpoint/2010/main" val="3859859593"/>
              </p:ext>
            </p:extLst>
          </p:nvPr>
        </p:nvGraphicFramePr>
        <p:xfrm>
          <a:off x="18285" y="3592539"/>
          <a:ext cx="9131693" cy="3240741"/>
        </p:xfrm>
        <a:graphic>
          <a:graphicData uri="http://schemas.openxmlformats.org/drawingml/2006/table">
            <a:tbl>
              <a:tblPr firstRow="1" firstCol="1" bandRow="1">
                <a:tableStyleId>{5C22544A-7EE6-4342-B048-85BDC9FD1C3A}</a:tableStyleId>
              </a:tblPr>
              <a:tblGrid>
                <a:gridCol w="520918"/>
                <a:gridCol w="829611"/>
                <a:gridCol w="241166"/>
                <a:gridCol w="308692"/>
                <a:gridCol w="212226"/>
                <a:gridCol w="202579"/>
                <a:gridCol w="212226"/>
                <a:gridCol w="202579"/>
                <a:gridCol w="424452"/>
                <a:gridCol w="559505"/>
                <a:gridCol w="299046"/>
                <a:gridCol w="260459"/>
                <a:gridCol w="395512"/>
                <a:gridCol w="163993"/>
                <a:gridCol w="202579"/>
                <a:gridCol w="231519"/>
                <a:gridCol w="385866"/>
                <a:gridCol w="57880"/>
                <a:gridCol w="327986"/>
                <a:gridCol w="163993"/>
                <a:gridCol w="385865"/>
                <a:gridCol w="256789"/>
                <a:gridCol w="212226"/>
                <a:gridCol w="376219"/>
                <a:gridCol w="183286"/>
                <a:gridCol w="511272"/>
                <a:gridCol w="202245"/>
                <a:gridCol w="801004"/>
              </a:tblGrid>
              <a:tr h="133960">
                <a:tc rowSpan="4">
                  <a:txBody>
                    <a:bodyPr/>
                    <a:lstStyle/>
                    <a:p>
                      <a:pPr marL="0" marR="0" algn="ctr">
                        <a:lnSpc>
                          <a:spcPct val="105000"/>
                        </a:lnSpc>
                        <a:spcBef>
                          <a:spcPts val="300"/>
                        </a:spcBef>
                        <a:spcAft>
                          <a:spcPts val="0"/>
                        </a:spcAft>
                      </a:pPr>
                      <a:r>
                        <a:rPr lang="en-ZA" sz="900" dirty="0">
                          <a:effectLst/>
                        </a:rPr>
                        <a:t>Wetland Region</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4">
                  <a:txBody>
                    <a:bodyPr/>
                    <a:lstStyle/>
                    <a:p>
                      <a:pPr marL="0" marR="0" algn="ctr">
                        <a:lnSpc>
                          <a:spcPct val="105000"/>
                        </a:lnSpc>
                        <a:spcBef>
                          <a:spcPts val="300"/>
                        </a:spcBef>
                        <a:spcAft>
                          <a:spcPts val="0"/>
                        </a:spcAft>
                      </a:pPr>
                      <a:r>
                        <a:rPr lang="en-ZA" sz="900">
                          <a:effectLst/>
                        </a:rPr>
                        <a:t>Wetland Resource Unit</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gridSpan="3">
                  <a:txBody>
                    <a:bodyPr/>
                    <a:lstStyle/>
                    <a:p>
                      <a:pPr marL="0" marR="0" algn="ctr">
                        <a:lnSpc>
                          <a:spcPct val="105000"/>
                        </a:lnSpc>
                        <a:spcBef>
                          <a:spcPts val="300"/>
                        </a:spcBef>
                        <a:spcAft>
                          <a:spcPts val="0"/>
                        </a:spcAft>
                      </a:pPr>
                      <a:r>
                        <a:rPr lang="en-ZA" sz="900">
                          <a:effectLst/>
                        </a:rPr>
                        <a:t>Priority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hMerge="1">
                  <a:txBody>
                    <a:bodyPr/>
                    <a:lstStyle/>
                    <a:p>
                      <a:endParaRPr lang="en-GB"/>
                    </a:p>
                  </a:txBody>
                  <a:tcPr/>
                </a:tc>
                <a:tc hMerge="1">
                  <a:txBody>
                    <a:bodyPr/>
                    <a:lstStyle/>
                    <a:p>
                      <a:endParaRPr lang="en-GB"/>
                    </a:p>
                  </a:txBody>
                  <a:tcPr/>
                </a:tc>
                <a:tc rowSpan="4">
                  <a:txBody>
                    <a:bodyPr/>
                    <a:lstStyle/>
                    <a:p>
                      <a:pPr marL="0" marR="0" algn="ctr">
                        <a:lnSpc>
                          <a:spcPct val="105000"/>
                        </a:lnSpc>
                        <a:spcBef>
                          <a:spcPts val="300"/>
                        </a:spcBef>
                        <a:spcAft>
                          <a:spcPts val="0"/>
                        </a:spcAft>
                      </a:pPr>
                      <a:r>
                        <a:rPr lang="en-ZA" sz="900">
                          <a:effectLst/>
                        </a:rPr>
                        <a:t>PES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4">
                  <a:txBody>
                    <a:bodyPr/>
                    <a:lstStyle/>
                    <a:p>
                      <a:pPr marL="0" marR="0" algn="ctr">
                        <a:lnSpc>
                          <a:spcPct val="105000"/>
                        </a:lnSpc>
                        <a:spcBef>
                          <a:spcPts val="300"/>
                        </a:spcBef>
                        <a:spcAft>
                          <a:spcPts val="0"/>
                        </a:spcAft>
                      </a:pPr>
                      <a:r>
                        <a:rPr lang="en-ZA" sz="900">
                          <a:effectLst/>
                        </a:rPr>
                        <a:t>EIS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4">
                  <a:txBody>
                    <a:bodyPr/>
                    <a:lstStyle/>
                    <a:p>
                      <a:pPr marL="0" marR="0" algn="ctr">
                        <a:lnSpc>
                          <a:spcPct val="105000"/>
                        </a:lnSpc>
                        <a:spcBef>
                          <a:spcPts val="300"/>
                        </a:spcBef>
                        <a:spcAft>
                          <a:spcPts val="0"/>
                        </a:spcAft>
                      </a:pPr>
                      <a:r>
                        <a:rPr lang="en-ZA" sz="900">
                          <a:effectLst/>
                        </a:rPr>
                        <a:t>REC</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gridSpan="2">
                  <a:txBody>
                    <a:bodyPr/>
                    <a:lstStyle/>
                    <a:p>
                      <a:pPr marL="0" marR="0" algn="ctr">
                        <a:lnSpc>
                          <a:spcPct val="105000"/>
                        </a:lnSpc>
                        <a:spcBef>
                          <a:spcPts val="300"/>
                        </a:spcBef>
                        <a:spcAft>
                          <a:spcPts val="0"/>
                        </a:spcAft>
                      </a:pPr>
                      <a:r>
                        <a:rPr lang="en-ZA" sz="900">
                          <a:effectLst/>
                        </a:rPr>
                        <a:t>Quantity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gridSpan="6">
                  <a:txBody>
                    <a:bodyPr/>
                    <a:lstStyle/>
                    <a:p>
                      <a:pPr marL="0" marR="0" algn="ctr">
                        <a:lnSpc>
                          <a:spcPct val="105000"/>
                        </a:lnSpc>
                        <a:spcBef>
                          <a:spcPts val="300"/>
                        </a:spcBef>
                        <a:spcAft>
                          <a:spcPts val="0"/>
                        </a:spcAft>
                      </a:pPr>
                      <a:r>
                        <a:rPr lang="en-ZA" sz="900">
                          <a:effectLst/>
                        </a:rPr>
                        <a:t>Quality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gridSpan="3">
                  <a:txBody>
                    <a:bodyPr/>
                    <a:lstStyle/>
                    <a:p>
                      <a:pPr marL="0" marR="0" algn="ctr">
                        <a:lnSpc>
                          <a:spcPct val="105000"/>
                        </a:lnSpc>
                        <a:spcBef>
                          <a:spcPts val="300"/>
                        </a:spcBef>
                        <a:spcAft>
                          <a:spcPts val="0"/>
                        </a:spcAft>
                      </a:pPr>
                      <a:r>
                        <a:rPr lang="en-ZA" sz="900" dirty="0">
                          <a:effectLst/>
                        </a:rPr>
                        <a:t>Habitat</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hMerge="1">
                  <a:txBody>
                    <a:bodyPr/>
                    <a:lstStyle/>
                    <a:p>
                      <a:endParaRPr lang="en-GB"/>
                    </a:p>
                  </a:txBody>
                  <a:tcPr/>
                </a:tc>
                <a:tc rowSpan="2" gridSpan="8">
                  <a:txBody>
                    <a:bodyPr/>
                    <a:lstStyle/>
                    <a:p>
                      <a:pPr marL="0" marR="0" algn="ctr">
                        <a:lnSpc>
                          <a:spcPct val="105000"/>
                        </a:lnSpc>
                        <a:spcBef>
                          <a:spcPts val="300"/>
                        </a:spcBef>
                        <a:spcAft>
                          <a:spcPts val="0"/>
                        </a:spcAft>
                      </a:pPr>
                      <a:r>
                        <a:rPr lang="en-ZA" sz="900">
                          <a:effectLst/>
                        </a:rPr>
                        <a:t>Biota</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rowSpan="4">
                  <a:txBody>
                    <a:bodyPr/>
                    <a:lstStyle/>
                    <a:p>
                      <a:pPr marL="0" marR="0" algn="ctr">
                        <a:lnSpc>
                          <a:spcPct val="105000"/>
                        </a:lnSpc>
                        <a:spcBef>
                          <a:spcPts val="300"/>
                        </a:spcBef>
                        <a:spcAft>
                          <a:spcPts val="0"/>
                        </a:spcAft>
                      </a:pPr>
                      <a:r>
                        <a:rPr lang="en-ZA" sz="900">
                          <a:effectLst/>
                        </a:rPr>
                        <a:t>Indicators selected</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r>
              <a:tr h="520592">
                <a:tc vMerge="1">
                  <a:txBody>
                    <a:bodyPr/>
                    <a:lstStyle/>
                    <a:p>
                      <a:endParaRPr lang="en-GB"/>
                    </a:p>
                  </a:txBody>
                  <a:tcPr/>
                </a:tc>
                <a:tc vMerge="1">
                  <a:txBody>
                    <a:bodyPr/>
                    <a:lstStyle/>
                    <a:p>
                      <a:endParaRPr lang="en-GB"/>
                    </a:p>
                  </a:txBody>
                  <a:tcPr/>
                </a:tc>
                <a:tc rowSpan="3">
                  <a:txBody>
                    <a:bodyPr/>
                    <a:lstStyle/>
                    <a:p>
                      <a:pPr marL="0" marR="0">
                        <a:lnSpc>
                          <a:spcPct val="105000"/>
                        </a:lnSpc>
                        <a:spcBef>
                          <a:spcPts val="300"/>
                        </a:spcBef>
                        <a:spcAft>
                          <a:spcPts val="0"/>
                        </a:spcAft>
                      </a:pPr>
                      <a:r>
                        <a:rPr lang="en-ZA" sz="900">
                          <a:effectLst/>
                        </a:rPr>
                        <a:t>Ecological Importance</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gridSpan="2">
                  <a:txBody>
                    <a:bodyPr/>
                    <a:lstStyle/>
                    <a:p>
                      <a:pPr marL="0" marR="0">
                        <a:lnSpc>
                          <a:spcPct val="105000"/>
                        </a:lnSpc>
                        <a:spcBef>
                          <a:spcPts val="300"/>
                        </a:spcBef>
                        <a:spcAft>
                          <a:spcPts val="0"/>
                        </a:spcAft>
                      </a:pPr>
                      <a:r>
                        <a:rPr lang="en-ZA" sz="900">
                          <a:effectLst/>
                        </a:rPr>
                        <a:t>Provision of ecosystem services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h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gridSpan="6"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gridSpan="3" vMerge="1">
                  <a:txBody>
                    <a:bodyPr/>
                    <a:lstStyle/>
                    <a:p>
                      <a:endParaRPr lang="en-GB"/>
                    </a:p>
                  </a:txBody>
                  <a:tcPr/>
                </a:tc>
                <a:tc hMerge="1" vMerge="1">
                  <a:txBody>
                    <a:bodyPr/>
                    <a:lstStyle/>
                    <a:p>
                      <a:endParaRPr lang="en-GB"/>
                    </a:p>
                  </a:txBody>
                  <a:tcPr/>
                </a:tc>
                <a:tc hMerge="1" vMerge="1">
                  <a:txBody>
                    <a:bodyPr/>
                    <a:lstStyle/>
                    <a:p>
                      <a:endParaRPr lang="en-GB"/>
                    </a:p>
                  </a:txBody>
                  <a:tcPr/>
                </a:tc>
                <a:tc gridSpan="8"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vMerge="1">
                  <a:txBody>
                    <a:bodyPr/>
                    <a:lstStyle/>
                    <a:p>
                      <a:endParaRPr lang="en-GB"/>
                    </a:p>
                  </a:txBody>
                  <a:tcPr/>
                </a:tc>
              </a:tr>
              <a:tr h="128450">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rowSpan="2">
                  <a:txBody>
                    <a:bodyPr/>
                    <a:lstStyle/>
                    <a:p>
                      <a:pPr marL="71755" marR="71755">
                        <a:lnSpc>
                          <a:spcPct val="105000"/>
                        </a:lnSpc>
                        <a:spcBef>
                          <a:spcPts val="300"/>
                        </a:spcBef>
                        <a:spcAft>
                          <a:spcPts val="0"/>
                        </a:spcAft>
                      </a:pPr>
                      <a:r>
                        <a:rPr lang="en-ZA" sz="900">
                          <a:effectLst/>
                        </a:rPr>
                        <a:t>Water inputs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Water distribution &amp; retention patterns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Nutrients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Salts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System variables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Toxics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Pathogens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nchor="ctr"/>
                </a:tc>
                <a:tc rowSpan="2">
                  <a:txBody>
                    <a:bodyPr/>
                    <a:lstStyle/>
                    <a:p>
                      <a:pPr marL="71755" marR="71755">
                        <a:lnSpc>
                          <a:spcPct val="105000"/>
                        </a:lnSpc>
                        <a:spcBef>
                          <a:spcPts val="300"/>
                        </a:spcBef>
                        <a:spcAft>
                          <a:spcPts val="0"/>
                        </a:spcAft>
                      </a:pPr>
                      <a:r>
                        <a:rPr lang="en-ZA" sz="900">
                          <a:effectLst/>
                        </a:rPr>
                        <a:t>Sediments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gridSpan="2">
                  <a:txBody>
                    <a:bodyPr/>
                    <a:lstStyle/>
                    <a:p>
                      <a:pPr marL="71755" marR="71755">
                        <a:lnSpc>
                          <a:spcPct val="105000"/>
                        </a:lnSpc>
                        <a:spcBef>
                          <a:spcPts val="300"/>
                        </a:spcBef>
                        <a:spcAft>
                          <a:spcPts val="0"/>
                        </a:spcAft>
                      </a:pPr>
                      <a:r>
                        <a:rPr lang="en-ZA" sz="900">
                          <a:effectLst/>
                        </a:rPr>
                        <a:t>Geomorphology</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hMerge="1">
                  <a:txBody>
                    <a:bodyPr/>
                    <a:lstStyle/>
                    <a:p>
                      <a:endParaRPr lang="en-GB"/>
                    </a:p>
                  </a:txBody>
                  <a:tcPr/>
                </a:tc>
                <a:tc rowSpan="2">
                  <a:txBody>
                    <a:bodyPr/>
                    <a:lstStyle/>
                    <a:p>
                      <a:pPr marL="71755" marR="71755">
                        <a:lnSpc>
                          <a:spcPct val="105000"/>
                        </a:lnSpc>
                        <a:spcBef>
                          <a:spcPts val="300"/>
                        </a:spcBef>
                        <a:spcAft>
                          <a:spcPts val="0"/>
                        </a:spcAft>
                      </a:pPr>
                      <a:r>
                        <a:rPr lang="en-ZA" sz="900">
                          <a:effectLst/>
                        </a:rPr>
                        <a:t>Wetland vegetation</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Fish</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Plant species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Mammals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Birds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Amphibians &amp; reptiles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Periphyton</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Aquatic invertebrates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rowSpan="2">
                  <a:txBody>
                    <a:bodyPr/>
                    <a:lstStyle/>
                    <a:p>
                      <a:pPr marL="71755" marR="71755">
                        <a:lnSpc>
                          <a:spcPct val="105000"/>
                        </a:lnSpc>
                        <a:spcBef>
                          <a:spcPts val="300"/>
                        </a:spcBef>
                        <a:spcAft>
                          <a:spcPts val="0"/>
                        </a:spcAft>
                      </a:pPr>
                      <a:r>
                        <a:rPr lang="en-ZA" sz="900">
                          <a:effectLst/>
                        </a:rPr>
                        <a:t>Diatoms</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vMerge="1">
                  <a:txBody>
                    <a:bodyPr/>
                    <a:lstStyle/>
                    <a:p>
                      <a:endParaRPr lang="en-GB"/>
                    </a:p>
                  </a:txBody>
                  <a:tcPr/>
                </a:tc>
              </a:tr>
              <a:tr h="530315">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marR="0">
                        <a:lnSpc>
                          <a:spcPct val="105000"/>
                        </a:lnSpc>
                        <a:spcBef>
                          <a:spcPts val="300"/>
                        </a:spcBef>
                        <a:spcAft>
                          <a:spcPts val="0"/>
                        </a:spcAft>
                      </a:pPr>
                      <a:r>
                        <a:rPr lang="en-ZA" sz="900" dirty="0">
                          <a:effectLst/>
                        </a:rPr>
                        <a:t>Supply</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a:txBody>
                    <a:bodyPr/>
                    <a:lstStyle/>
                    <a:p>
                      <a:pPr marL="0" marR="0">
                        <a:lnSpc>
                          <a:spcPct val="105000"/>
                        </a:lnSpc>
                        <a:spcBef>
                          <a:spcPts val="300"/>
                        </a:spcBef>
                        <a:spcAft>
                          <a:spcPts val="0"/>
                        </a:spcAft>
                      </a:pPr>
                      <a:r>
                        <a:rPr lang="en-ZA" sz="900">
                          <a:effectLst/>
                        </a:rPr>
                        <a:t>Demand</a:t>
                      </a: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vert="vert270"/>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gridSpan="2" vMerge="1">
                  <a:txBody>
                    <a:bodyPr/>
                    <a:lstStyle/>
                    <a:p>
                      <a:endParaRPr lang="en-GB"/>
                    </a:p>
                  </a:txBody>
                  <a:tcPr/>
                </a:tc>
                <a:tc hMerge="1"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r>
              <a:tr h="856542">
                <a:tc rowSpan="2">
                  <a:txBody>
                    <a:bodyPr/>
                    <a:lstStyle/>
                    <a:p>
                      <a:pPr marL="0" marR="0">
                        <a:lnSpc>
                          <a:spcPct val="105000"/>
                        </a:lnSpc>
                        <a:spcBef>
                          <a:spcPts val="300"/>
                        </a:spcBef>
                        <a:spcAft>
                          <a:spcPts val="0"/>
                        </a:spcAft>
                      </a:pPr>
                      <a:r>
                        <a:rPr lang="en-GB" sz="900" dirty="0" smtClean="0">
                          <a:effectLst/>
                          <a:latin typeface="Arial" panose="020B0604020202020204" pitchFamily="34" charset="0"/>
                          <a:ea typeface="Times New Roman" panose="02020603050405020304" pitchFamily="18" charset="0"/>
                          <a:cs typeface="Times New Roman" panose="02020603050405020304" pitchFamily="18" charset="0"/>
                        </a:rPr>
                        <a:t>WR4 Coastal Sediments</a:t>
                      </a:r>
                    </a:p>
                    <a:p>
                      <a:pPr marL="0" marR="0">
                        <a:lnSpc>
                          <a:spcPct val="105000"/>
                        </a:lnSpc>
                        <a:spcBef>
                          <a:spcPts val="300"/>
                        </a:spcBef>
                        <a:spcAft>
                          <a:spcPts val="0"/>
                        </a:spcAft>
                      </a:pPr>
                      <a:endParaRPr lang="en-GB" sz="9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05000"/>
                        </a:lnSpc>
                        <a:spcBef>
                          <a:spcPts val="300"/>
                        </a:spcBef>
                        <a:spcAft>
                          <a:spcPts val="0"/>
                        </a:spcAft>
                      </a:pPr>
                      <a:endParaRPr lang="en-GB" sz="900" dirty="0" smtClean="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algn="l" fontAlgn="ctr"/>
                      <a:r>
                        <a:rPr lang="en-US" sz="900" b="0" i="0" u="none" strike="noStrike" dirty="0">
                          <a:effectLst/>
                          <a:latin typeface="Arial" panose="020B0604020202020204" pitchFamily="34" charset="0"/>
                        </a:rPr>
                        <a:t>Southwest </a:t>
                      </a:r>
                      <a:r>
                        <a:rPr lang="en-US" sz="900" b="0" i="0" u="none" strike="noStrike" dirty="0" err="1">
                          <a:effectLst/>
                          <a:latin typeface="Arial" panose="020B0604020202020204" pitchFamily="34" charset="0"/>
                        </a:rPr>
                        <a:t>Ferricrete</a:t>
                      </a:r>
                      <a:r>
                        <a:rPr lang="en-US" sz="900" b="0" i="0" u="none" strike="noStrike" dirty="0">
                          <a:effectLst/>
                          <a:latin typeface="Arial" panose="020B0604020202020204" pitchFamily="34" charset="0"/>
                        </a:rPr>
                        <a:t> Fynbos Flat, Depression and Floodplain (</a:t>
                      </a:r>
                      <a:r>
                        <a:rPr lang="en-US" sz="900" b="0" i="0" u="none" strike="noStrike" dirty="0" err="1">
                          <a:effectLst/>
                          <a:latin typeface="Arial" panose="020B0604020202020204" pitchFamily="34" charset="0"/>
                        </a:rPr>
                        <a:t>Algulhas</a:t>
                      </a:r>
                      <a:r>
                        <a:rPr lang="en-US" sz="900" b="0" i="0" u="none" strike="noStrike" dirty="0">
                          <a:effectLst/>
                          <a:latin typeface="Arial" panose="020B0604020202020204" pitchFamily="34" charset="0"/>
                        </a:rPr>
                        <a:t>)</a:t>
                      </a:r>
                    </a:p>
                  </a:txBody>
                  <a:tcPr marL="7620" marR="7620" marT="7620" marB="0" anchor="ctr"/>
                </a:tc>
                <a:tc>
                  <a:txBody>
                    <a:bodyPr/>
                    <a:lstStyle/>
                    <a:p>
                      <a:pPr algn="l" fontAlgn="ctr"/>
                      <a:r>
                        <a:rPr lang="en-GB" sz="900" b="0" i="0" u="none" strike="noStrike">
                          <a:solidFill>
                            <a:srgbClr val="0070C0"/>
                          </a:solidFill>
                          <a:effectLst/>
                          <a:latin typeface="Arial" panose="020B0604020202020204" pitchFamily="34" charset="0"/>
                        </a:rPr>
                        <a:t>x</a:t>
                      </a:r>
                    </a:p>
                  </a:txBody>
                  <a:tcPr marL="7620" marR="7620" marT="7620" marB="0" anchor="ctr">
                    <a:solidFill>
                      <a:schemeClr val="tx2">
                        <a:lumMod val="20000"/>
                        <a:lumOff val="80000"/>
                      </a:schemeClr>
                    </a:solidFill>
                  </a:tcPr>
                </a:tc>
                <a:tc>
                  <a:txBody>
                    <a:bodyPr/>
                    <a:lstStyle/>
                    <a:p>
                      <a:pPr algn="l" fontAlgn="ctr"/>
                      <a:r>
                        <a:rPr lang="en-GB" sz="900" b="0" i="0" u="none" strike="noStrike">
                          <a:solidFill>
                            <a:srgbClr val="0070C0"/>
                          </a:solidFill>
                          <a:effectLst/>
                          <a:latin typeface="Arial" panose="020B0604020202020204" pitchFamily="34" charset="0"/>
                        </a:rPr>
                        <a:t>x</a:t>
                      </a:r>
                    </a:p>
                  </a:txBody>
                  <a:tcPr marL="7620" marR="7620" marT="7620" marB="0" anchor="ctr">
                    <a:solidFill>
                      <a:schemeClr val="tx2">
                        <a:lumMod val="20000"/>
                        <a:lumOff val="80000"/>
                      </a:schemeClr>
                    </a:solidFill>
                  </a:tcPr>
                </a:tc>
                <a:tc>
                  <a:txBody>
                    <a:bodyPr/>
                    <a:lstStyle/>
                    <a:p>
                      <a:pPr algn="l" fontAlgn="ctr"/>
                      <a:r>
                        <a:rPr lang="en-GB" sz="900" b="0" i="0" u="none" strike="noStrike" dirty="0">
                          <a:solidFill>
                            <a:srgbClr val="0070C0"/>
                          </a:solidFill>
                          <a:effectLst/>
                          <a:latin typeface="Arial" panose="020B0604020202020204" pitchFamily="34" charset="0"/>
                        </a:rPr>
                        <a:t>x</a:t>
                      </a:r>
                    </a:p>
                  </a:txBody>
                  <a:tcPr marL="7620" marR="7620" marT="7620" marB="0" anchor="ctr">
                    <a:solidFill>
                      <a:schemeClr val="tx2">
                        <a:lumMod val="20000"/>
                        <a:lumOff val="80000"/>
                      </a:schemeClr>
                    </a:solidFill>
                  </a:tcPr>
                </a:tc>
                <a:tc>
                  <a:txBody>
                    <a:bodyPr/>
                    <a:lstStyle/>
                    <a:p>
                      <a:pPr algn="l" fontAlgn="ctr"/>
                      <a:r>
                        <a:rPr lang="en-GB" sz="900" b="0" i="0" u="none" strike="noStrike">
                          <a:effectLst/>
                          <a:latin typeface="Arial" panose="020B0604020202020204" pitchFamily="34" charset="0"/>
                        </a:rPr>
                        <a:t>C/D</a:t>
                      </a:r>
                    </a:p>
                  </a:txBody>
                  <a:tcPr marL="7620" marR="7620" marT="7620" marB="0" anchor="ctr"/>
                </a:tc>
                <a:tc>
                  <a:txBody>
                    <a:bodyPr/>
                    <a:lstStyle/>
                    <a:p>
                      <a:pPr algn="l" fontAlgn="ctr"/>
                      <a:r>
                        <a:rPr lang="en-GB" sz="900" b="0" i="0" u="none" strike="noStrike">
                          <a:effectLst/>
                          <a:latin typeface="Arial" panose="020B0604020202020204" pitchFamily="34" charset="0"/>
                        </a:rPr>
                        <a:t>V High</a:t>
                      </a:r>
                    </a:p>
                  </a:txBody>
                  <a:tcPr marL="7620" marR="7620" marT="7620" marB="0" anchor="ctr"/>
                </a:tc>
                <a:tc>
                  <a:txBody>
                    <a:bodyPr/>
                    <a:lstStyle/>
                    <a:p>
                      <a:pPr algn="l" fontAlgn="ctr"/>
                      <a:r>
                        <a:rPr lang="en-GB" sz="900" b="0" i="0" u="none" strike="noStrike">
                          <a:effectLst/>
                          <a:latin typeface="Arial" panose="020B0604020202020204" pitchFamily="34" charset="0"/>
                        </a:rPr>
                        <a:t>C/D</a:t>
                      </a:r>
                    </a:p>
                  </a:txBody>
                  <a:tcPr marL="7620" marR="7620" marT="7620" marB="0" anchor="ct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gridSpan="2">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accent1">
                        <a:lumMod val="20000"/>
                        <a:lumOff val="80000"/>
                      </a:schemeClr>
                    </a:solidFill>
                  </a:tcPr>
                </a:tc>
                <a:tc hMerge="1">
                  <a:txBody>
                    <a:bodyPr/>
                    <a:lstStyle/>
                    <a:p>
                      <a:endParaRPr lang="en-GB"/>
                    </a:p>
                  </a:txBody>
                  <a:tcPr/>
                </a:tc>
                <a:tc gridSpan="4">
                  <a:txBody>
                    <a:bodyPr/>
                    <a:lstStyle/>
                    <a:p>
                      <a:pPr marL="0" marR="0" algn="ctr">
                        <a:lnSpc>
                          <a:spcPct val="105000"/>
                        </a:lnSpc>
                        <a:spcBef>
                          <a:spcPts val="300"/>
                        </a:spcBef>
                        <a:spcAft>
                          <a:spcPts val="0"/>
                        </a:spcAft>
                      </a:pPr>
                      <a:endParaRPr lang="en-GB" sz="800" b="0" dirty="0">
                        <a:effectLst/>
                        <a:latin typeface="+mn-lt"/>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r>
                        <a:rPr lang="en-ZA" sz="1600" b="0" dirty="0" smtClean="0">
                          <a:latin typeface="+mn-lt"/>
                        </a:rPr>
                        <a:t>x</a:t>
                      </a:r>
                      <a:endParaRPr lang="en-GB" sz="1600" b="0" dirty="0">
                        <a:latin typeface="+mn-lt"/>
                      </a:endParaRPr>
                    </a:p>
                  </a:txBody>
                  <a:tcPr marL="17780" marR="17780" marT="0" marB="0" anchor="ctr">
                    <a:solidFill>
                      <a:schemeClr val="accent1">
                        <a:lumMod val="20000"/>
                        <a:lumOff val="80000"/>
                      </a:schemeClr>
                    </a:solidFill>
                  </a:tcPr>
                </a:tc>
                <a:tc gridSpan="3">
                  <a:txBody>
                    <a:bodyPr/>
                    <a:lstStyle/>
                    <a:p>
                      <a:endParaRPr lang="en-GB" dirty="0"/>
                    </a:p>
                  </a:txBody>
                  <a:tcPr marL="17780" marR="17780" marT="0" marB="0" anchor="ctr">
                    <a:solidFill>
                      <a:schemeClr val="bg1">
                        <a:lumMod val="50000"/>
                      </a:schemeClr>
                    </a:solidFill>
                  </a:tcPr>
                </a:tc>
                <a:tc hMerge="1">
                  <a:txBody>
                    <a:bodyPr/>
                    <a:lstStyle/>
                    <a:p>
                      <a:endParaRPr lang="en-GB"/>
                    </a:p>
                  </a:txBody>
                  <a:tcPr/>
                </a:tc>
                <a:tc hMerge="1">
                  <a:txBody>
                    <a:bodyPr/>
                    <a:lstStyle/>
                    <a:p>
                      <a:endParaRPr lang="en-GB"/>
                    </a:p>
                  </a:txBody>
                  <a:tcPr/>
                </a:tc>
                <a:tc>
                  <a:txBody>
                    <a:bodyPr/>
                    <a:lstStyle/>
                    <a:p>
                      <a:pPr algn="l" fontAlgn="ctr"/>
                      <a:r>
                        <a:rPr lang="en-US" sz="900" b="0" i="0" u="none" strike="noStrike" dirty="0">
                          <a:effectLst/>
                          <a:latin typeface="Arial" panose="020B0604020202020204" pitchFamily="34" charset="0"/>
                        </a:rPr>
                        <a:t>Water distribution and retention patterns. Wetland vegetation and frogs.</a:t>
                      </a:r>
                    </a:p>
                  </a:txBody>
                  <a:tcPr marL="7620" marR="7620" marT="7620" marB="0" anchor="ctr"/>
                </a:tc>
              </a:tr>
              <a:tr h="949626">
                <a:tc vMerge="1">
                  <a:txBody>
                    <a:bodyPr/>
                    <a:lstStyle/>
                    <a:p>
                      <a:pPr marL="0" marR="0">
                        <a:lnSpc>
                          <a:spcPct val="105000"/>
                        </a:lnSpc>
                        <a:spcBef>
                          <a:spcPts val="300"/>
                        </a:spcBef>
                        <a:spcAft>
                          <a:spcPts val="0"/>
                        </a:spcAft>
                      </a:pPr>
                      <a:endParaRPr lang="en-GB" sz="900" dirty="0" smtClean="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tc>
                <a:tc>
                  <a:txBody>
                    <a:bodyPr/>
                    <a:lstStyle/>
                    <a:p>
                      <a:pPr algn="l" fontAlgn="ctr"/>
                      <a:r>
                        <a:rPr lang="en-US" sz="900" b="0" i="0" u="none" strike="noStrike">
                          <a:effectLst/>
                          <a:latin typeface="Arial" panose="020B0604020202020204" pitchFamily="34" charset="0"/>
                        </a:rPr>
                        <a:t>East Coast Shale Renosterveld Floodplain (De Hoop Vlei)</a:t>
                      </a:r>
                    </a:p>
                  </a:txBody>
                  <a:tcPr marL="7620" marR="7620" marT="7620" marB="0" anchor="ctr"/>
                </a:tc>
                <a:tc>
                  <a:txBody>
                    <a:bodyPr/>
                    <a:lstStyle/>
                    <a:p>
                      <a:pPr algn="l" fontAlgn="ctr"/>
                      <a:r>
                        <a:rPr lang="en-GB" sz="900" b="0" i="0" u="none" strike="noStrike">
                          <a:solidFill>
                            <a:srgbClr val="0070C0"/>
                          </a:solidFill>
                          <a:effectLst/>
                          <a:latin typeface="Arial" panose="020B0604020202020204" pitchFamily="34" charset="0"/>
                        </a:rPr>
                        <a:t>x</a:t>
                      </a:r>
                    </a:p>
                  </a:txBody>
                  <a:tcPr marL="7620" marR="7620" marT="7620" marB="0" anchor="ctr">
                    <a:solidFill>
                      <a:schemeClr val="tx2">
                        <a:lumMod val="20000"/>
                        <a:lumOff val="80000"/>
                      </a:schemeClr>
                    </a:solidFill>
                  </a:tcPr>
                </a:tc>
                <a:tc>
                  <a:txBody>
                    <a:bodyPr/>
                    <a:lstStyle/>
                    <a:p>
                      <a:pPr algn="l" fontAlgn="ctr"/>
                      <a:r>
                        <a:rPr lang="en-GB" sz="900" b="0" i="0" u="none" strike="noStrike" dirty="0">
                          <a:solidFill>
                            <a:srgbClr val="0070C0"/>
                          </a:solidFill>
                          <a:effectLst/>
                          <a:latin typeface="Arial" panose="020B0604020202020204" pitchFamily="34" charset="0"/>
                        </a:rPr>
                        <a:t> </a:t>
                      </a:r>
                    </a:p>
                  </a:txBody>
                  <a:tcPr marL="7620" marR="7620" marT="7620" marB="0" anchor="ctr">
                    <a:solidFill>
                      <a:schemeClr val="bg1">
                        <a:lumMod val="50000"/>
                      </a:schemeClr>
                    </a:solidFill>
                  </a:tcPr>
                </a:tc>
                <a:tc>
                  <a:txBody>
                    <a:bodyPr/>
                    <a:lstStyle/>
                    <a:p>
                      <a:pPr algn="l" fontAlgn="ctr"/>
                      <a:r>
                        <a:rPr lang="en-GB" sz="900" b="0" i="0" u="none" strike="noStrike" dirty="0">
                          <a:solidFill>
                            <a:srgbClr val="0070C0"/>
                          </a:solidFill>
                          <a:effectLst/>
                          <a:latin typeface="Arial" panose="020B0604020202020204" pitchFamily="34" charset="0"/>
                        </a:rPr>
                        <a:t> </a:t>
                      </a:r>
                    </a:p>
                  </a:txBody>
                  <a:tcPr marL="7620" marR="7620" marT="7620" marB="0" anchor="ctr">
                    <a:solidFill>
                      <a:schemeClr val="bg1">
                        <a:lumMod val="50000"/>
                      </a:schemeClr>
                    </a:solidFill>
                  </a:tcPr>
                </a:tc>
                <a:tc>
                  <a:txBody>
                    <a:bodyPr/>
                    <a:lstStyle/>
                    <a:p>
                      <a:pPr algn="l" fontAlgn="ctr"/>
                      <a:r>
                        <a:rPr lang="en-GB" sz="900" b="0" i="0" u="none" strike="noStrike">
                          <a:effectLst/>
                          <a:latin typeface="Arial" panose="020B0604020202020204" pitchFamily="34" charset="0"/>
                        </a:rPr>
                        <a:t>C</a:t>
                      </a:r>
                    </a:p>
                  </a:txBody>
                  <a:tcPr marL="7620" marR="7620" marT="7620" marB="0" anchor="ctr"/>
                </a:tc>
                <a:tc>
                  <a:txBody>
                    <a:bodyPr/>
                    <a:lstStyle/>
                    <a:p>
                      <a:pPr algn="l" fontAlgn="ctr"/>
                      <a:r>
                        <a:rPr lang="en-GB" sz="900" b="0" i="0" u="none" strike="noStrike">
                          <a:effectLst/>
                          <a:latin typeface="Arial" panose="020B0604020202020204" pitchFamily="34" charset="0"/>
                        </a:rPr>
                        <a:t>High</a:t>
                      </a:r>
                    </a:p>
                  </a:txBody>
                  <a:tcPr marL="7620" marR="7620" marT="7620" marB="0" anchor="ctr"/>
                </a:tc>
                <a:tc>
                  <a:txBody>
                    <a:bodyPr/>
                    <a:lstStyle/>
                    <a:p>
                      <a:pPr algn="l" fontAlgn="ctr"/>
                      <a:r>
                        <a:rPr lang="en-GB" sz="900" b="0" i="0" u="none" strike="noStrike" dirty="0">
                          <a:effectLst/>
                          <a:latin typeface="Arial" panose="020B0604020202020204" pitchFamily="34" charset="0"/>
                        </a:rPr>
                        <a:t>C</a:t>
                      </a:r>
                    </a:p>
                  </a:txBody>
                  <a:tcPr marL="7620" marR="7620" marT="7620" marB="0" anchor="ctr"/>
                </a:tc>
                <a:tc>
                  <a:txBody>
                    <a:bodyPr/>
                    <a:lstStyle/>
                    <a:p>
                      <a:pPr marL="0" marR="0" algn="ctr">
                        <a:lnSpc>
                          <a:spcPct val="105000"/>
                        </a:lnSpc>
                        <a:spcBef>
                          <a:spcPts val="300"/>
                        </a:spcBef>
                        <a:spcAft>
                          <a:spcPts val="0"/>
                        </a:spcAft>
                      </a:pP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endParaRPr lang="en-GB" sz="90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tc>
                <a:tc>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gridSpan="2">
                  <a:txBody>
                    <a:bodyPr/>
                    <a:lstStyle/>
                    <a:p>
                      <a:pPr marL="0" marR="0" algn="ctr">
                        <a:lnSpc>
                          <a:spcPct val="105000"/>
                        </a:lnSpc>
                        <a:spcBef>
                          <a:spcPts val="300"/>
                        </a:spcBef>
                        <a:spcAft>
                          <a:spcPts val="0"/>
                        </a:spcAft>
                      </a:pPr>
                      <a:r>
                        <a:rPr lang="en-ZA" sz="900" dirty="0" smtClean="0">
                          <a:effectLst/>
                          <a:latin typeface="Arial" panose="020B0604020202020204" pitchFamily="34" charset="0"/>
                          <a:ea typeface="Times New Roman" panose="02020603050405020304" pitchFamily="18" charset="0"/>
                          <a:cs typeface="Times New Roman" panose="02020603050405020304" pitchFamily="18" charset="0"/>
                        </a:rPr>
                        <a:t>x</a:t>
                      </a: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accent1">
                        <a:lumMod val="20000"/>
                        <a:lumOff val="80000"/>
                      </a:schemeClr>
                    </a:solidFill>
                  </a:tcPr>
                </a:tc>
                <a:tc hMerge="1">
                  <a:txBody>
                    <a:bodyPr/>
                    <a:lstStyle/>
                    <a:p>
                      <a:endParaRPr lang="en-GB"/>
                    </a:p>
                  </a:txBody>
                  <a:tcPr/>
                </a:tc>
                <a:tc gridSpan="3">
                  <a:txBody>
                    <a:bodyPr/>
                    <a:lstStyle/>
                    <a:p>
                      <a:pPr marL="0" marR="0" algn="ctr">
                        <a:lnSpc>
                          <a:spcPct val="105000"/>
                        </a:lnSpc>
                        <a:spcBef>
                          <a:spcPts val="300"/>
                        </a:spcBef>
                        <a:spcAft>
                          <a:spcPts val="0"/>
                        </a:spcAft>
                      </a:pPr>
                      <a:endParaRPr lang="en-GB" sz="9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bg1">
                        <a:lumMod val="50000"/>
                      </a:schemeClr>
                    </a:solidFill>
                  </a:tcPr>
                </a:tc>
                <a:tc hMerge="1">
                  <a:txBody>
                    <a:bodyPr/>
                    <a:lstStyle/>
                    <a:p>
                      <a:endParaRPr lang="en-GB"/>
                    </a:p>
                  </a:txBody>
                  <a:tcPr/>
                </a:tc>
                <a:tc hMerge="1">
                  <a:txBody>
                    <a:bodyPr/>
                    <a:lstStyle/>
                    <a:p>
                      <a:endParaRPr lang="en-GB"/>
                    </a:p>
                  </a:txBody>
                  <a:tcPr/>
                </a:tc>
                <a:tc>
                  <a:txBody>
                    <a:bodyPr/>
                    <a:lstStyle/>
                    <a:p>
                      <a:r>
                        <a:rPr lang="en-ZA" dirty="0" smtClean="0"/>
                        <a:t>x</a:t>
                      </a:r>
                      <a:endParaRPr lang="en-GB" dirty="0"/>
                    </a:p>
                  </a:txBody>
                  <a:tcPr marL="17780" marR="17780" marT="0" marB="0" anchor="ctr">
                    <a:solidFill>
                      <a:schemeClr val="accent1">
                        <a:lumMod val="20000"/>
                        <a:lumOff val="80000"/>
                      </a:schemeClr>
                    </a:solidFill>
                  </a:tcPr>
                </a:tc>
                <a:tc gridSpan="4">
                  <a:txBody>
                    <a:bodyPr/>
                    <a:lstStyle/>
                    <a:p>
                      <a:endParaRPr lang="en-GB" dirty="0"/>
                    </a:p>
                  </a:txBody>
                  <a:tcPr marL="17780" marR="17780" marT="0" marB="0" anchor="ctr">
                    <a:solidFill>
                      <a:schemeClr val="bg1">
                        <a:lumMod val="5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l" fontAlgn="ctr"/>
                      <a:r>
                        <a:rPr lang="en-US" sz="900" b="0" i="0" u="none" strike="noStrike" dirty="0">
                          <a:effectLst/>
                          <a:latin typeface="Arial" panose="020B0604020202020204" pitchFamily="34" charset="0"/>
                        </a:rPr>
                        <a:t>Wetland habitat from </a:t>
                      </a:r>
                      <a:r>
                        <a:rPr lang="en-US" sz="900" b="0" i="0" u="none" strike="noStrike" dirty="0" err="1">
                          <a:effectLst/>
                          <a:latin typeface="Arial" panose="020B0604020202020204" pitchFamily="34" charset="0"/>
                        </a:rPr>
                        <a:t>Ramsar</a:t>
                      </a:r>
                      <a:r>
                        <a:rPr lang="en-US" sz="900" b="0" i="0" u="none" strike="noStrike" dirty="0">
                          <a:effectLst/>
                          <a:latin typeface="Arial" panose="020B0604020202020204" pitchFamily="34" charset="0"/>
                        </a:rPr>
                        <a:t> conditions.</a:t>
                      </a:r>
                    </a:p>
                  </a:txBody>
                  <a:tcPr marL="7620" marR="7620" marT="7620" marB="0" anchor="ctr"/>
                </a:tc>
              </a:tr>
            </a:tbl>
          </a:graphicData>
        </a:graphic>
      </p:graphicFrame>
      <p:sp>
        <p:nvSpPr>
          <p:cNvPr id="10" name="Rectangle 9"/>
          <p:cNvSpPr/>
          <p:nvPr/>
        </p:nvSpPr>
        <p:spPr>
          <a:xfrm>
            <a:off x="2859620" y="1828283"/>
            <a:ext cx="507239" cy="494293"/>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1" name="Straight Arrow Connector 10"/>
          <p:cNvCxnSpPr/>
          <p:nvPr/>
        </p:nvCxnSpPr>
        <p:spPr>
          <a:xfrm flipV="1">
            <a:off x="2167129" y="2569732"/>
            <a:ext cx="3067322" cy="10627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366407" y="3592539"/>
            <a:ext cx="727569" cy="324074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5429004" y="539999"/>
            <a:ext cx="3714995" cy="265125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00648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a:t>H17: Overberg East Fynbos</a:t>
            </a:r>
            <a:endParaRPr lang="en-GB" dirty="0"/>
          </a:p>
        </p:txBody>
      </p:sp>
      <p:sp>
        <p:nvSpPr>
          <p:cNvPr id="7" name="Rectangle 6"/>
          <p:cNvSpPr/>
          <p:nvPr/>
        </p:nvSpPr>
        <p:spPr>
          <a:xfrm>
            <a:off x="2337230" y="2478827"/>
            <a:ext cx="806570" cy="537300"/>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8320"/>
            <a:ext cx="5429005" cy="3823114"/>
          </a:xfrm>
          <a:prstGeom prst="rect">
            <a:avLst/>
          </a:prstGeom>
        </p:spPr>
      </p:pic>
      <p:sp>
        <p:nvSpPr>
          <p:cNvPr id="9" name="Rectangle 8"/>
          <p:cNvSpPr/>
          <p:nvPr/>
        </p:nvSpPr>
        <p:spPr>
          <a:xfrm>
            <a:off x="998563" y="2012974"/>
            <a:ext cx="1369733" cy="940538"/>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2859620" y="1828283"/>
            <a:ext cx="507239" cy="494293"/>
          </a:xfrm>
          <a:prstGeom prst="rect">
            <a:avLst/>
          </a:prstGeom>
          <a:noFill/>
          <a:ln w="3810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1" name="Table 10"/>
          <p:cNvGraphicFramePr>
            <a:graphicFrameLocks noGrp="1"/>
          </p:cNvGraphicFramePr>
          <p:nvPr>
            <p:extLst>
              <p:ext uri="{D42A27DB-BD31-4B8C-83A1-F6EECF244321}">
                <p14:modId xmlns:p14="http://schemas.microsoft.com/office/powerpoint/2010/main" val="1917949976"/>
              </p:ext>
            </p:extLst>
          </p:nvPr>
        </p:nvGraphicFramePr>
        <p:xfrm>
          <a:off x="5638945" y="726882"/>
          <a:ext cx="3096476" cy="1108837"/>
        </p:xfrm>
        <a:graphic>
          <a:graphicData uri="http://schemas.openxmlformats.org/drawingml/2006/table">
            <a:tbl>
              <a:tblPr firstRow="1" firstCol="1" bandRow="1">
                <a:tableStyleId>{5C22544A-7EE6-4342-B048-85BDC9FD1C3A}</a:tableStyleId>
              </a:tblPr>
              <a:tblGrid>
                <a:gridCol w="2123477"/>
                <a:gridCol w="972999"/>
              </a:tblGrid>
              <a:tr h="435676">
                <a:tc>
                  <a:txBody>
                    <a:bodyPr/>
                    <a:lstStyle/>
                    <a:p>
                      <a:pPr marL="0" marR="0" algn="ctr">
                        <a:lnSpc>
                          <a:spcPct val="107000"/>
                        </a:lnSpc>
                        <a:spcBef>
                          <a:spcPts val="0"/>
                        </a:spcBef>
                        <a:spcAft>
                          <a:spcPts val="0"/>
                        </a:spcAft>
                      </a:pPr>
                      <a:r>
                        <a:rPr lang="en-GB" sz="1800" dirty="0">
                          <a:effectLst/>
                        </a:rPr>
                        <a:t>IUA</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GB" sz="1800">
                          <a:effectLst/>
                        </a:rPr>
                        <a:t>Spatially targeted</a:t>
                      </a:r>
                      <a:endParaRPr lang="en-GB" sz="2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222778">
                <a:tc>
                  <a:txBody>
                    <a:bodyPr/>
                    <a:lstStyle/>
                    <a:p>
                      <a:pPr marL="0" marR="0" algn="r">
                        <a:lnSpc>
                          <a:spcPct val="107000"/>
                        </a:lnSpc>
                        <a:spcBef>
                          <a:spcPts val="0"/>
                        </a:spcBef>
                        <a:spcAft>
                          <a:spcPts val="0"/>
                        </a:spcAft>
                      </a:pPr>
                      <a:r>
                        <a:rPr lang="en-GB" sz="1600" dirty="0" smtClean="0">
                          <a:effectLst/>
                          <a:latin typeface="Calibri" panose="020F0502020204030204" pitchFamily="34" charset="0"/>
                          <a:ea typeface="Calibri" panose="020F0502020204030204" pitchFamily="34" charset="0"/>
                          <a:cs typeface="Arial" panose="020B0604020202020204" pitchFamily="34" charset="0"/>
                        </a:rPr>
                        <a:t>H17 Overberg East Fynbos</a:t>
                      </a:r>
                    </a:p>
                  </a:txBody>
                  <a:tcPr marL="68580" marR="68580" marT="0" marB="0" anchor="ctr"/>
                </a:tc>
                <a:tc>
                  <a:txBody>
                    <a:bodyPr/>
                    <a:lstStyle/>
                    <a:p>
                      <a:pPr marL="0" marR="0" algn="ctr">
                        <a:lnSpc>
                          <a:spcPct val="107000"/>
                        </a:lnSpc>
                        <a:spcBef>
                          <a:spcPts val="0"/>
                        </a:spcBef>
                        <a:spcAft>
                          <a:spcPts val="0"/>
                        </a:spcAft>
                      </a:pPr>
                      <a:r>
                        <a:rPr lang="en-ZA" sz="2800" dirty="0" smtClean="0">
                          <a:effectLst/>
                          <a:latin typeface="Calibri" panose="020F0502020204030204" pitchFamily="34" charset="0"/>
                          <a:ea typeface="Calibri" panose="020F0502020204030204" pitchFamily="34" charset="0"/>
                          <a:cs typeface="Arial" panose="020B0604020202020204" pitchFamily="34" charset="0"/>
                        </a:rPr>
                        <a:t>II</a:t>
                      </a:r>
                      <a:endParaRPr lang="en-GB" sz="2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accent3">
                        <a:lumMod val="60000"/>
                        <a:lumOff val="40000"/>
                      </a:schemeClr>
                    </a:solidFill>
                  </a:tcPr>
                </a:tc>
              </a:tr>
            </a:tbl>
          </a:graphicData>
        </a:graphic>
      </p:graphicFrame>
      <p:sp>
        <p:nvSpPr>
          <p:cNvPr id="12" name="TextBox 11"/>
          <p:cNvSpPr txBox="1"/>
          <p:nvPr/>
        </p:nvSpPr>
        <p:spPr>
          <a:xfrm>
            <a:off x="5611513" y="2178459"/>
            <a:ext cx="3377041" cy="1938992"/>
          </a:xfrm>
          <a:prstGeom prst="rect">
            <a:avLst/>
          </a:prstGeom>
          <a:noFill/>
        </p:spPr>
        <p:txBody>
          <a:bodyPr wrap="square" rtlCol="0">
            <a:spAutoFit/>
          </a:bodyPr>
          <a:lstStyle/>
          <a:p>
            <a:r>
              <a:rPr lang="en-ZA" dirty="0" smtClean="0"/>
              <a:t>Other: Critically endangered vegetation; Working for Wetlands, Malan et al. 2015</a:t>
            </a:r>
            <a:endParaRPr lang="en-GB" dirty="0"/>
          </a:p>
        </p:txBody>
      </p:sp>
    </p:spTree>
    <p:extLst>
      <p:ext uri="{BB962C8B-B14F-4D97-AF65-F5344CB8AC3E}">
        <p14:creationId xmlns:p14="http://schemas.microsoft.com/office/powerpoint/2010/main" val="41472581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C59D194-7FF7-4AFE-A25B-1003609E103E}"/>
              </a:ext>
            </a:extLst>
          </p:cNvPr>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a:t>H17: Overberg East Fynbos</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3123006152"/>
              </p:ext>
            </p:extLst>
          </p:nvPr>
        </p:nvGraphicFramePr>
        <p:xfrm>
          <a:off x="77724" y="1117040"/>
          <a:ext cx="8988551" cy="5090165"/>
        </p:xfrm>
        <a:graphic>
          <a:graphicData uri="http://schemas.openxmlformats.org/drawingml/2006/table">
            <a:tbl>
              <a:tblPr>
                <a:tableStyleId>{5C22544A-7EE6-4342-B048-85BDC9FD1C3A}</a:tableStyleId>
              </a:tblPr>
              <a:tblGrid>
                <a:gridCol w="1357884"/>
                <a:gridCol w="612648"/>
                <a:gridCol w="1324940"/>
                <a:gridCol w="2032538"/>
                <a:gridCol w="1628003"/>
                <a:gridCol w="2032538"/>
              </a:tblGrid>
              <a:tr h="223488">
                <a:tc>
                  <a:txBody>
                    <a:bodyPr/>
                    <a:lstStyle/>
                    <a:p>
                      <a:pPr marL="0" marR="0">
                        <a:lnSpc>
                          <a:spcPct val="105000"/>
                        </a:lnSpc>
                        <a:spcBef>
                          <a:spcPts val="300"/>
                        </a:spcBef>
                        <a:spcAft>
                          <a:spcPts val="0"/>
                        </a:spcAft>
                      </a:pPr>
                      <a:r>
                        <a:rPr lang="en-ZA" sz="850" b="1" dirty="0">
                          <a:solidFill>
                            <a:schemeClr val="bg1"/>
                          </a:solidFill>
                          <a:effectLst/>
                        </a:rPr>
                        <a:t>Name of Wetland Resource Unit</a:t>
                      </a:r>
                      <a:endParaRPr lang="en-GB" sz="9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accent1"/>
                    </a:solidFill>
                  </a:tcPr>
                </a:tc>
                <a:tc>
                  <a:txBody>
                    <a:bodyPr/>
                    <a:lstStyle/>
                    <a:p>
                      <a:pPr marL="0" marR="0">
                        <a:lnSpc>
                          <a:spcPct val="105000"/>
                        </a:lnSpc>
                        <a:spcBef>
                          <a:spcPts val="300"/>
                        </a:spcBef>
                        <a:spcAft>
                          <a:spcPts val="0"/>
                        </a:spcAft>
                      </a:pPr>
                      <a:r>
                        <a:rPr lang="en-ZA" sz="850" b="1">
                          <a:solidFill>
                            <a:schemeClr val="bg1"/>
                          </a:solidFill>
                          <a:effectLst/>
                        </a:rPr>
                        <a:t>Component</a:t>
                      </a:r>
                      <a:endParaRPr lang="en-GB" sz="900" b="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accent1"/>
                    </a:solidFill>
                  </a:tcPr>
                </a:tc>
                <a:tc>
                  <a:txBody>
                    <a:bodyPr/>
                    <a:lstStyle/>
                    <a:p>
                      <a:pPr marL="0" marR="0">
                        <a:lnSpc>
                          <a:spcPct val="105000"/>
                        </a:lnSpc>
                        <a:spcBef>
                          <a:spcPts val="300"/>
                        </a:spcBef>
                        <a:spcAft>
                          <a:spcPts val="0"/>
                        </a:spcAft>
                      </a:pPr>
                      <a:r>
                        <a:rPr lang="en-ZA" sz="850" b="1" dirty="0">
                          <a:solidFill>
                            <a:schemeClr val="bg1"/>
                          </a:solidFill>
                          <a:effectLst/>
                        </a:rPr>
                        <a:t>Sub-component</a:t>
                      </a:r>
                      <a:endParaRPr lang="en-GB" sz="9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accent1"/>
                    </a:solidFill>
                  </a:tcPr>
                </a:tc>
                <a:tc>
                  <a:txBody>
                    <a:bodyPr/>
                    <a:lstStyle/>
                    <a:p>
                      <a:pPr marL="0" marR="0">
                        <a:lnSpc>
                          <a:spcPct val="105000"/>
                        </a:lnSpc>
                        <a:spcBef>
                          <a:spcPts val="300"/>
                        </a:spcBef>
                        <a:spcAft>
                          <a:spcPts val="0"/>
                        </a:spcAft>
                      </a:pPr>
                      <a:r>
                        <a:rPr lang="en-ZA" sz="850" b="1" dirty="0">
                          <a:solidFill>
                            <a:schemeClr val="bg1"/>
                          </a:solidFill>
                          <a:effectLst/>
                        </a:rPr>
                        <a:t>RQO</a:t>
                      </a:r>
                      <a:endParaRPr lang="en-GB" sz="9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accent1"/>
                    </a:solidFill>
                  </a:tcPr>
                </a:tc>
                <a:tc>
                  <a:txBody>
                    <a:bodyPr/>
                    <a:lstStyle/>
                    <a:p>
                      <a:pPr marL="0" marR="0">
                        <a:lnSpc>
                          <a:spcPct val="105000"/>
                        </a:lnSpc>
                        <a:spcBef>
                          <a:spcPts val="300"/>
                        </a:spcBef>
                        <a:spcAft>
                          <a:spcPts val="0"/>
                        </a:spcAft>
                      </a:pPr>
                      <a:r>
                        <a:rPr lang="en-ZA" sz="850" b="1" dirty="0">
                          <a:solidFill>
                            <a:schemeClr val="bg1"/>
                          </a:solidFill>
                          <a:effectLst/>
                        </a:rPr>
                        <a:t>Indicator/ measure</a:t>
                      </a:r>
                      <a:endParaRPr lang="en-GB" sz="9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accent1"/>
                    </a:solidFill>
                  </a:tcPr>
                </a:tc>
                <a:tc>
                  <a:txBody>
                    <a:bodyPr/>
                    <a:lstStyle/>
                    <a:p>
                      <a:pPr marL="0" marR="0">
                        <a:lnSpc>
                          <a:spcPct val="105000"/>
                        </a:lnSpc>
                        <a:spcBef>
                          <a:spcPts val="300"/>
                        </a:spcBef>
                        <a:spcAft>
                          <a:spcPts val="0"/>
                        </a:spcAft>
                      </a:pPr>
                      <a:r>
                        <a:rPr lang="en-ZA" sz="850" b="1" dirty="0">
                          <a:solidFill>
                            <a:schemeClr val="bg1"/>
                          </a:solidFill>
                          <a:effectLst/>
                        </a:rPr>
                        <a:t>Numerical limits</a:t>
                      </a:r>
                      <a:endParaRPr lang="en-GB" sz="9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7780" marR="17780" marT="0" marB="0" anchor="ctr">
                    <a:solidFill>
                      <a:schemeClr val="accent1"/>
                    </a:solidFill>
                  </a:tcPr>
                </a:tc>
              </a:tr>
              <a:tr h="269013">
                <a:tc rowSpan="6">
                  <a:txBody>
                    <a:bodyPr/>
                    <a:lstStyle/>
                    <a:p>
                      <a:pPr algn="l" fontAlgn="ctr"/>
                      <a:r>
                        <a:rPr lang="en-US" sz="800" u="none" strike="noStrike" dirty="0">
                          <a:effectLst/>
                          <a:latin typeface="+mn-lt"/>
                        </a:rPr>
                        <a:t>Southwest </a:t>
                      </a:r>
                      <a:r>
                        <a:rPr lang="en-US" sz="800" u="none" strike="noStrike" dirty="0" err="1">
                          <a:effectLst/>
                          <a:latin typeface="+mn-lt"/>
                        </a:rPr>
                        <a:t>Ferricrete</a:t>
                      </a:r>
                      <a:r>
                        <a:rPr lang="en-US" sz="800" u="none" strike="noStrike" dirty="0">
                          <a:effectLst/>
                          <a:latin typeface="+mn-lt"/>
                        </a:rPr>
                        <a:t> Fynbos Flat, Depression and Floodplain (</a:t>
                      </a:r>
                      <a:r>
                        <a:rPr lang="en-US" sz="800" u="none" strike="noStrike" dirty="0" err="1">
                          <a:effectLst/>
                          <a:latin typeface="+mn-lt"/>
                        </a:rPr>
                        <a:t>Algulhas</a:t>
                      </a:r>
                      <a:r>
                        <a:rPr lang="en-US" sz="800" u="none" strike="noStrike" dirty="0">
                          <a:effectLst/>
                          <a:latin typeface="+mn-lt"/>
                        </a:rPr>
                        <a:t>)</a:t>
                      </a:r>
                      <a:endParaRPr lang="en-US" sz="800" b="0" i="0" u="none" strike="noStrike" dirty="0">
                        <a:effectLst/>
                        <a:latin typeface="+mn-lt"/>
                      </a:endParaRPr>
                    </a:p>
                  </a:txBody>
                  <a:tcPr marL="3593" marR="3593" marT="3593" marB="0" anchor="ctr"/>
                </a:tc>
                <a:tc rowSpan="3">
                  <a:txBody>
                    <a:bodyPr/>
                    <a:lstStyle/>
                    <a:p>
                      <a:pPr algn="l" fontAlgn="ctr"/>
                      <a:r>
                        <a:rPr lang="en-GB" sz="800" u="none" strike="noStrike" dirty="0">
                          <a:effectLst/>
                          <a:latin typeface="+mn-lt"/>
                        </a:rPr>
                        <a:t>Quantity</a:t>
                      </a:r>
                      <a:endParaRPr lang="en-GB" sz="800" b="0" i="0" u="none" strike="noStrike" dirty="0">
                        <a:effectLst/>
                        <a:latin typeface="+mn-lt"/>
                      </a:endParaRPr>
                    </a:p>
                  </a:txBody>
                  <a:tcPr marL="3593" marR="3593" marT="3593" marB="0" anchor="ctr"/>
                </a:tc>
                <a:tc rowSpan="3">
                  <a:txBody>
                    <a:bodyPr/>
                    <a:lstStyle/>
                    <a:p>
                      <a:pPr algn="l" fontAlgn="ctr"/>
                      <a:r>
                        <a:rPr lang="en-US" sz="800" u="none" strike="noStrike" dirty="0">
                          <a:effectLst/>
                          <a:latin typeface="+mn-lt"/>
                        </a:rPr>
                        <a:t>Water distribution and retention patterns.</a:t>
                      </a:r>
                      <a:endParaRPr lang="en-US" sz="800" b="0" i="0" u="none" strike="noStrike" dirty="0">
                        <a:effectLst/>
                        <a:latin typeface="+mn-lt"/>
                      </a:endParaRPr>
                    </a:p>
                  </a:txBody>
                  <a:tcPr marL="3593" marR="3593" marT="3593" marB="0" anchor="ctr"/>
                </a:tc>
                <a:tc>
                  <a:txBody>
                    <a:bodyPr/>
                    <a:lstStyle/>
                    <a:p>
                      <a:pPr algn="l" fontAlgn="ctr"/>
                      <a:r>
                        <a:rPr lang="en-US" sz="800" u="none" strike="noStrike" dirty="0">
                          <a:effectLst/>
                          <a:latin typeface="+mn-lt"/>
                        </a:rPr>
                        <a:t>Floods are necessary to inundate the floodplain thereby providing wetting regime required for supporting floodplain vegetation.</a:t>
                      </a:r>
                      <a:endParaRPr lang="en-US" sz="800" b="0" i="0" u="none" strike="noStrike" dirty="0">
                        <a:effectLst/>
                        <a:latin typeface="+mn-lt"/>
                      </a:endParaRPr>
                    </a:p>
                    <a:p>
                      <a:pPr algn="l" fontAlgn="ctr"/>
                      <a:r>
                        <a:rPr lang="en-GB" sz="800" u="none" strike="noStrike" dirty="0">
                          <a:effectLst/>
                          <a:latin typeface="+mn-lt"/>
                        </a:rPr>
                        <a:t> </a:t>
                      </a:r>
                      <a:endParaRPr lang="en-GB" sz="800" b="0" i="0" u="none" strike="noStrike" dirty="0">
                        <a:effectLst/>
                        <a:latin typeface="+mn-lt"/>
                      </a:endParaRPr>
                    </a:p>
                  </a:txBody>
                  <a:tcPr marL="3593" marR="3593" marT="3593" marB="0" anchor="ctr"/>
                </a:tc>
                <a:tc rowSpan="3">
                  <a:txBody>
                    <a:bodyPr/>
                    <a:lstStyle/>
                    <a:p>
                      <a:pPr algn="l" fontAlgn="ctr"/>
                      <a:r>
                        <a:rPr lang="en-US" sz="800" u="none" strike="noStrike">
                          <a:effectLst/>
                          <a:latin typeface="+mn-lt"/>
                        </a:rPr>
                        <a:t>Water distribution and retention patterns.</a:t>
                      </a:r>
                      <a:endParaRPr lang="en-US" sz="800" b="0" i="0" u="none" strike="noStrike">
                        <a:effectLst/>
                        <a:latin typeface="+mn-lt"/>
                      </a:endParaRPr>
                    </a:p>
                  </a:txBody>
                  <a:tcPr marL="3593" marR="3593" marT="3593" marB="0" anchor="ctr"/>
                </a:tc>
                <a:tc>
                  <a:txBody>
                    <a:bodyPr/>
                    <a:lstStyle/>
                    <a:p>
                      <a:pPr algn="l" fontAlgn="ctr"/>
                      <a:r>
                        <a:rPr lang="en-US" sz="800" u="none" strike="noStrike" dirty="0">
                          <a:effectLst/>
                          <a:latin typeface="+mn-lt"/>
                        </a:rPr>
                        <a:t>Compile an accurate desktop </a:t>
                      </a:r>
                      <a:r>
                        <a:rPr lang="en-US" sz="800" u="none" strike="noStrike" dirty="0" err="1">
                          <a:effectLst/>
                          <a:latin typeface="+mn-lt"/>
                        </a:rPr>
                        <a:t>basemap</a:t>
                      </a:r>
                      <a:r>
                        <a:rPr lang="en-US" sz="800" u="none" strike="noStrike" dirty="0">
                          <a:effectLst/>
                          <a:latin typeface="+mn-lt"/>
                        </a:rPr>
                        <a:t> for the system prior to the start of monitoring using the most recent satellite imagery and wetland map. </a:t>
                      </a:r>
                      <a:endParaRPr lang="en-US" sz="800" b="0" i="0" u="none" strike="noStrike" dirty="0">
                        <a:effectLst/>
                        <a:latin typeface="+mn-lt"/>
                      </a:endParaRPr>
                    </a:p>
                    <a:p>
                      <a:pPr algn="l" fontAlgn="ctr"/>
                      <a:r>
                        <a:rPr lang="en-GB" sz="800" u="none" strike="noStrike" dirty="0">
                          <a:effectLst/>
                          <a:latin typeface="+mn-lt"/>
                        </a:rPr>
                        <a:t> </a:t>
                      </a:r>
                      <a:endParaRPr lang="en-GB" sz="800" b="0" i="0" u="none" strike="noStrike" dirty="0">
                        <a:effectLst/>
                        <a:latin typeface="+mn-lt"/>
                      </a:endParaRPr>
                    </a:p>
                  </a:txBody>
                  <a:tcPr marL="3593" marR="3593" marT="3593" marB="0" anchor="ctr"/>
                </a:tc>
              </a:tr>
              <a:tr h="306689">
                <a:tc vMerge="1">
                  <a:txBody>
                    <a:bodyPr/>
                    <a:lstStyle/>
                    <a:p>
                      <a:endParaRPr lang="en-GB"/>
                    </a:p>
                  </a:txBody>
                  <a:tcPr/>
                </a:tc>
                <a:tc vMerge="1">
                  <a:txBody>
                    <a:bodyPr/>
                    <a:lstStyle/>
                    <a:p>
                      <a:endParaRPr lang="en-GB"/>
                    </a:p>
                  </a:txBody>
                  <a:tcPr/>
                </a:tc>
                <a:tc vMerge="1">
                  <a:txBody>
                    <a:bodyPr/>
                    <a:lstStyle/>
                    <a:p>
                      <a:endParaRPr lang="en-GB"/>
                    </a:p>
                  </a:txBody>
                  <a:tcPr/>
                </a:tc>
                <a:tc rowSpan="2">
                  <a:txBody>
                    <a:bodyPr/>
                    <a:lstStyle/>
                    <a:p>
                      <a:pPr algn="l" fontAlgn="ctr"/>
                      <a:r>
                        <a:rPr lang="en-US" sz="800" u="none" strike="noStrike" dirty="0">
                          <a:effectLst/>
                          <a:latin typeface="+mn-lt"/>
                        </a:rPr>
                        <a:t>Flat and depression wetlands require inputs from surrounding runoff, and interflow, in order to provide wetting regime required for supporting wetland vegetation.</a:t>
                      </a:r>
                      <a:endParaRPr lang="en-US" sz="800" b="0" i="0" u="none" strike="noStrike" dirty="0">
                        <a:effectLst/>
                        <a:latin typeface="+mn-lt"/>
                      </a:endParaRPr>
                    </a:p>
                    <a:p>
                      <a:pPr algn="l" fontAlgn="ctr"/>
                      <a:r>
                        <a:rPr lang="en-GB" sz="800" u="none" strike="noStrike" dirty="0">
                          <a:effectLst/>
                          <a:latin typeface="+mn-lt"/>
                        </a:rPr>
                        <a:t> </a:t>
                      </a:r>
                      <a:endParaRPr lang="en-GB" sz="800" b="0" i="0" u="none" strike="noStrike" dirty="0">
                        <a:effectLst/>
                        <a:latin typeface="+mn-lt"/>
                      </a:endParaRPr>
                    </a:p>
                    <a:p>
                      <a:pPr algn="l" fontAlgn="ctr"/>
                      <a:r>
                        <a:rPr lang="en-GB" sz="800" u="none" strike="noStrike" dirty="0">
                          <a:effectLst/>
                          <a:latin typeface="+mn-lt"/>
                        </a:rPr>
                        <a:t> </a:t>
                      </a:r>
                      <a:endParaRPr lang="en-GB" sz="800" b="0" i="0" u="none" strike="noStrike" dirty="0">
                        <a:effectLst/>
                        <a:latin typeface="+mn-lt"/>
                      </a:endParaRPr>
                    </a:p>
                  </a:txBody>
                  <a:tcPr marL="3593" marR="3593" marT="3593" marB="0" anchor="ctr"/>
                </a:tc>
                <a:tc vMerge="1">
                  <a:txBody>
                    <a:bodyPr/>
                    <a:lstStyle/>
                    <a:p>
                      <a:endParaRPr lang="en-GB"/>
                    </a:p>
                  </a:txBody>
                  <a:tcPr/>
                </a:tc>
                <a:tc>
                  <a:txBody>
                    <a:bodyPr/>
                    <a:lstStyle/>
                    <a:p>
                      <a:pPr algn="l" fontAlgn="ctr"/>
                      <a:r>
                        <a:rPr lang="en-US" sz="800" u="none" strike="noStrike" dirty="0">
                          <a:effectLst/>
                          <a:latin typeface="+mn-lt"/>
                        </a:rPr>
                        <a:t>At the same time undertake a rapid PES assessment and take fixed point photographs of key features from closest access points. </a:t>
                      </a:r>
                      <a:endParaRPr lang="en-US" sz="800" b="0" i="0" u="none" strike="noStrike" dirty="0">
                        <a:effectLst/>
                        <a:latin typeface="+mn-lt"/>
                      </a:endParaRPr>
                    </a:p>
                    <a:p>
                      <a:pPr algn="l" fontAlgn="ctr"/>
                      <a:r>
                        <a:rPr lang="en-GB" sz="800" u="none" strike="noStrike" dirty="0">
                          <a:effectLst/>
                          <a:latin typeface="+mn-lt"/>
                        </a:rPr>
                        <a:t> </a:t>
                      </a:r>
                      <a:endParaRPr lang="en-GB" sz="800" b="0" i="0" u="none" strike="noStrike" dirty="0">
                        <a:effectLst/>
                        <a:latin typeface="+mn-lt"/>
                      </a:endParaRPr>
                    </a:p>
                  </a:txBody>
                  <a:tcPr marL="3593" marR="3593" marT="3593" marB="0" anchor="ctr"/>
                </a:tc>
              </a:tr>
              <a:tr h="113813">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pPr algn="l" fontAlgn="ctr"/>
                      <a:endParaRPr lang="en-GB" sz="800" b="0" i="0" u="none" strike="noStrike" dirty="0">
                        <a:effectLst/>
                        <a:latin typeface="Arial" panose="020B0604020202020204" pitchFamily="34" charset="0"/>
                      </a:endParaRPr>
                    </a:p>
                  </a:txBody>
                  <a:tcPr marL="3593" marR="3593" marT="3593" marB="0" anchor="ctr"/>
                </a:tc>
                <a:tc vMerge="1">
                  <a:txBody>
                    <a:bodyPr/>
                    <a:lstStyle/>
                    <a:p>
                      <a:endParaRPr lang="en-GB"/>
                    </a:p>
                  </a:txBody>
                  <a:tcPr/>
                </a:tc>
                <a:tc>
                  <a:txBody>
                    <a:bodyPr/>
                    <a:lstStyle/>
                    <a:p>
                      <a:pPr algn="l" fontAlgn="ctr"/>
                      <a:r>
                        <a:rPr lang="en-US" sz="800" u="none" strike="noStrike">
                          <a:effectLst/>
                          <a:latin typeface="+mn-lt"/>
                        </a:rPr>
                        <a:t>Repeat every 3 years and assess and report on this with a view to assess if there have been any changes in the system.</a:t>
                      </a:r>
                      <a:endParaRPr lang="en-US" sz="800" b="0" i="0" u="none" strike="noStrike">
                        <a:effectLst/>
                        <a:latin typeface="+mn-lt"/>
                      </a:endParaRPr>
                    </a:p>
                  </a:txBody>
                  <a:tcPr marL="3593" marR="3593" marT="3593" marB="0" anchor="ctr"/>
                </a:tc>
              </a:tr>
              <a:tr h="142784">
                <a:tc vMerge="1">
                  <a:txBody>
                    <a:bodyPr/>
                    <a:lstStyle/>
                    <a:p>
                      <a:pPr algn="l" fontAlgn="ctr"/>
                      <a:endParaRPr lang="en-US" sz="700" b="0" i="0" u="none" strike="noStrike" dirty="0">
                        <a:effectLst/>
                        <a:latin typeface="Arial" panose="020B0604020202020204" pitchFamily="34" charset="0"/>
                      </a:endParaRPr>
                    </a:p>
                  </a:txBody>
                  <a:tcPr marL="3593" marR="3593" marT="3593" marB="0" anchor="ctr"/>
                </a:tc>
                <a:tc>
                  <a:txBody>
                    <a:bodyPr/>
                    <a:lstStyle/>
                    <a:p>
                      <a:pPr algn="l" fontAlgn="ctr"/>
                      <a:r>
                        <a:rPr lang="en-GB" sz="800" u="none" strike="noStrike">
                          <a:effectLst/>
                          <a:latin typeface="+mn-lt"/>
                        </a:rPr>
                        <a:t>Quality</a:t>
                      </a:r>
                      <a:endParaRPr lang="en-GB" sz="800" b="0" i="0" u="none" strike="noStrike">
                        <a:effectLst/>
                        <a:latin typeface="+mn-lt"/>
                      </a:endParaRPr>
                    </a:p>
                  </a:txBody>
                  <a:tcPr marL="3593" marR="3593" marT="3593" marB="0" anchor="ctr"/>
                </a:tc>
                <a:tc>
                  <a:txBody>
                    <a:bodyPr/>
                    <a:lstStyle/>
                    <a:p>
                      <a:pPr algn="l" fontAlgn="ctr"/>
                      <a:r>
                        <a:rPr lang="en-US" sz="800" b="0" i="0" u="none" strike="noStrike" dirty="0" smtClean="0">
                          <a:effectLst/>
                          <a:latin typeface="+mn-lt"/>
                        </a:rPr>
                        <a:t>Sediment</a:t>
                      </a:r>
                      <a:r>
                        <a:rPr lang="en-US" sz="800" b="0" i="0" u="none" strike="noStrike" baseline="0" dirty="0" smtClean="0">
                          <a:effectLst/>
                          <a:latin typeface="+mn-lt"/>
                        </a:rPr>
                        <a:t> storage</a:t>
                      </a:r>
                      <a:endParaRPr lang="en-US" sz="800" b="0" i="0" u="none" strike="noStrike" dirty="0">
                        <a:effectLst/>
                        <a:latin typeface="+mn-lt"/>
                      </a:endParaRPr>
                    </a:p>
                  </a:txBody>
                  <a:tcPr marL="7620" marR="7620" marT="7620" marB="0" anchor="ctr"/>
                </a:tc>
                <a:tc>
                  <a:txBody>
                    <a:bodyPr/>
                    <a:lstStyle/>
                    <a:p>
                      <a:pPr algn="l" fontAlgn="ctr"/>
                      <a:r>
                        <a:rPr lang="en-US" sz="800" b="0" i="0" u="none" strike="noStrike" dirty="0">
                          <a:effectLst/>
                          <a:latin typeface="+mn-lt"/>
                        </a:rPr>
                        <a:t>The ecosystem services, in terms of sediment retention, provided by the wetland must be managed so as not to undermine the ecological value.</a:t>
                      </a:r>
                    </a:p>
                  </a:txBody>
                  <a:tcPr marL="7620" marR="7620" marT="7620" marB="0" anchor="ctr"/>
                </a:tc>
                <a:tc>
                  <a:txBody>
                    <a:bodyPr/>
                    <a:lstStyle/>
                    <a:p>
                      <a:pPr marL="0" marR="0">
                        <a:lnSpc>
                          <a:spcPct val="105000"/>
                        </a:lnSpc>
                        <a:spcBef>
                          <a:spcPts val="300"/>
                        </a:spcBef>
                        <a:spcAft>
                          <a:spcPts val="0"/>
                        </a:spcAft>
                      </a:pPr>
                      <a:r>
                        <a:rPr lang="en-US" sz="850" dirty="0" smtClean="0">
                          <a:solidFill>
                            <a:schemeClr val="tx1"/>
                          </a:solidFill>
                          <a:effectLst/>
                        </a:rPr>
                        <a:t>Wetland geomorphology score from the geomorphology module of WET-Health (Level 2).</a:t>
                      </a:r>
                    </a:p>
                  </a:txBody>
                  <a:tcPr marL="7620" marR="7620" marT="7620" marB="0" anchor="ctr"/>
                </a:tc>
                <a:tc>
                  <a:txBody>
                    <a:bodyPr/>
                    <a:lstStyle/>
                    <a:p>
                      <a:pPr algn="l" fontAlgn="ctr"/>
                      <a:r>
                        <a:rPr lang="en-US" sz="850" b="0" i="0" u="none" strike="noStrike" dirty="0" smtClean="0">
                          <a:effectLst/>
                          <a:latin typeface="Arial" panose="020B0604020202020204" pitchFamily="34" charset="0"/>
                        </a:rPr>
                        <a:t>Repeat every 3 years and assess and report on this with a view to assess if there have been any changes in the system.</a:t>
                      </a:r>
                      <a:endParaRPr lang="en-US" sz="850" b="0" i="0" u="none" strike="noStrike" dirty="0">
                        <a:effectLst/>
                        <a:latin typeface="Arial" panose="020B0604020202020204" pitchFamily="34" charset="0"/>
                      </a:endParaRPr>
                    </a:p>
                  </a:txBody>
                  <a:tcPr marL="7620" marR="7620" marT="7620" marB="0" anchor="ctr"/>
                </a:tc>
              </a:tr>
              <a:tr h="262806">
                <a:tc vMerge="1">
                  <a:txBody>
                    <a:bodyPr/>
                    <a:lstStyle/>
                    <a:p>
                      <a:pPr algn="l" fontAlgn="ctr"/>
                      <a:endParaRPr lang="en-US" sz="700" b="0" i="0" u="none" strike="noStrike" dirty="0">
                        <a:effectLst/>
                        <a:latin typeface="Arial" panose="020B0604020202020204" pitchFamily="34" charset="0"/>
                      </a:endParaRPr>
                    </a:p>
                  </a:txBody>
                  <a:tcPr marL="3593" marR="3593" marT="3593" marB="0" anchor="ctr"/>
                </a:tc>
                <a:tc>
                  <a:txBody>
                    <a:bodyPr/>
                    <a:lstStyle/>
                    <a:p>
                      <a:pPr algn="l" fontAlgn="ctr"/>
                      <a:r>
                        <a:rPr lang="en-GB" sz="800" u="none" strike="noStrike" dirty="0">
                          <a:effectLst/>
                          <a:latin typeface="+mn-lt"/>
                        </a:rPr>
                        <a:t>Habitat</a:t>
                      </a:r>
                      <a:endParaRPr lang="en-GB" sz="800" b="0" i="0" u="none" strike="noStrike" dirty="0">
                        <a:effectLst/>
                        <a:latin typeface="+mn-lt"/>
                      </a:endParaRPr>
                    </a:p>
                  </a:txBody>
                  <a:tcPr marL="3593" marR="3593" marT="3593" marB="0" anchor="ctr"/>
                </a:tc>
                <a:tc>
                  <a:txBody>
                    <a:bodyPr/>
                    <a:lstStyle/>
                    <a:p>
                      <a:pPr algn="l" fontAlgn="ctr"/>
                      <a:r>
                        <a:rPr lang="en-GB" sz="800" u="none" strike="noStrike">
                          <a:effectLst/>
                          <a:latin typeface="+mn-lt"/>
                        </a:rPr>
                        <a:t>Wetland vegetation.</a:t>
                      </a:r>
                      <a:endParaRPr lang="en-GB" sz="800" b="0" i="0" u="none" strike="noStrike">
                        <a:effectLst/>
                        <a:latin typeface="+mn-lt"/>
                      </a:endParaRPr>
                    </a:p>
                  </a:txBody>
                  <a:tcPr marL="3593" marR="3593" marT="3593" marB="0" anchor="ctr"/>
                </a:tc>
                <a:tc>
                  <a:txBody>
                    <a:bodyPr/>
                    <a:lstStyle/>
                    <a:p>
                      <a:pPr algn="l" fontAlgn="ctr"/>
                      <a:r>
                        <a:rPr lang="en-US" sz="800" u="none" strike="noStrike">
                          <a:effectLst/>
                          <a:latin typeface="+mn-lt"/>
                        </a:rPr>
                        <a:t>Critically endangered wetland vegetation and geomorphology must be maintained or where necessary improved in order to protect the wetland vegetation.</a:t>
                      </a:r>
                      <a:endParaRPr lang="en-US" sz="800" b="0" i="0" u="none" strike="noStrike">
                        <a:effectLst/>
                        <a:latin typeface="+mn-lt"/>
                      </a:endParaRPr>
                    </a:p>
                  </a:txBody>
                  <a:tcPr marL="3593" marR="3593" marT="3593" marB="0" anchor="ctr"/>
                </a:tc>
                <a:tc>
                  <a:txBody>
                    <a:bodyPr/>
                    <a:lstStyle/>
                    <a:p>
                      <a:pPr algn="l" fontAlgn="ctr"/>
                      <a:r>
                        <a:rPr lang="en-US" sz="800" u="none" strike="noStrike">
                          <a:effectLst/>
                          <a:latin typeface="+mn-lt"/>
                        </a:rPr>
                        <a:t>Wetland vegetation score from the vegetation module of WET-Health (Level 2).</a:t>
                      </a:r>
                      <a:endParaRPr lang="en-US" sz="800" b="0" i="0" u="none" strike="noStrike">
                        <a:effectLst/>
                        <a:latin typeface="+mn-lt"/>
                      </a:endParaRPr>
                    </a:p>
                  </a:txBody>
                  <a:tcPr marL="3593" marR="3593" marT="3593" marB="0" anchor="ctr"/>
                </a:tc>
                <a:tc>
                  <a:txBody>
                    <a:bodyPr/>
                    <a:lstStyle/>
                    <a:p>
                      <a:pPr algn="l" fontAlgn="ctr"/>
                      <a:r>
                        <a:rPr lang="en-ZA" sz="800" b="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WET-Health vegetation value of  C to be maintained.</a:t>
                      </a:r>
                      <a:r>
                        <a:rPr lang="en-ZA" sz="800" b="0" baseline="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800" u="none" strike="noStrike" dirty="0" smtClean="0">
                          <a:effectLst/>
                          <a:latin typeface="+mn-lt"/>
                        </a:rPr>
                        <a:t>Repeat </a:t>
                      </a:r>
                      <a:r>
                        <a:rPr lang="en-US" sz="800" u="none" strike="noStrike" dirty="0">
                          <a:effectLst/>
                          <a:latin typeface="+mn-lt"/>
                        </a:rPr>
                        <a:t>every three years and assess and report with a view to assess if there have been any changes in the state of the system.</a:t>
                      </a:r>
                      <a:endParaRPr lang="en-US" sz="800" b="0" i="0" u="none" strike="noStrike" dirty="0">
                        <a:effectLst/>
                        <a:latin typeface="+mn-lt"/>
                      </a:endParaRPr>
                    </a:p>
                  </a:txBody>
                  <a:tcPr marL="3593" marR="3593" marT="3593" marB="0" anchor="ctr"/>
                </a:tc>
              </a:tr>
              <a:tr h="262806">
                <a:tc vMerge="1">
                  <a:txBody>
                    <a:bodyPr/>
                    <a:lstStyle/>
                    <a:p>
                      <a:pPr algn="l" fontAlgn="ctr"/>
                      <a:endParaRPr lang="en-US" sz="700" b="0" i="0" u="none" strike="noStrike" dirty="0">
                        <a:effectLst/>
                        <a:latin typeface="Arial" panose="020B0604020202020204" pitchFamily="34" charset="0"/>
                      </a:endParaRPr>
                    </a:p>
                  </a:txBody>
                  <a:tcPr marL="3593" marR="3593" marT="3593" marB="0" anchor="ctr"/>
                </a:tc>
                <a:tc>
                  <a:txBody>
                    <a:bodyPr/>
                    <a:lstStyle/>
                    <a:p>
                      <a:pPr algn="l" fontAlgn="ctr"/>
                      <a:r>
                        <a:rPr lang="en-GB" sz="800" u="none" strike="noStrike" dirty="0">
                          <a:effectLst/>
                          <a:latin typeface="+mn-lt"/>
                        </a:rPr>
                        <a:t>Biota</a:t>
                      </a:r>
                      <a:endParaRPr lang="en-GB" sz="800" b="0" i="0" u="none" strike="noStrike" dirty="0">
                        <a:effectLst/>
                        <a:latin typeface="+mn-lt"/>
                      </a:endParaRPr>
                    </a:p>
                  </a:txBody>
                  <a:tcPr marL="3593" marR="3593" marT="3593" marB="0" anchor="ctr"/>
                </a:tc>
                <a:tc>
                  <a:txBody>
                    <a:bodyPr/>
                    <a:lstStyle/>
                    <a:p>
                      <a:pPr algn="l" fontAlgn="ctr"/>
                      <a:r>
                        <a:rPr lang="en-GB" sz="800" u="none" strike="noStrike">
                          <a:effectLst/>
                          <a:latin typeface="+mn-lt"/>
                        </a:rPr>
                        <a:t>Frogs</a:t>
                      </a:r>
                      <a:endParaRPr lang="en-GB" sz="800" b="0" i="0" u="none" strike="noStrike">
                        <a:effectLst/>
                        <a:latin typeface="+mn-lt"/>
                      </a:endParaRPr>
                    </a:p>
                  </a:txBody>
                  <a:tcPr marL="3593" marR="3593" marT="3593" marB="0" anchor="ctr"/>
                </a:tc>
                <a:tc>
                  <a:txBody>
                    <a:bodyPr/>
                    <a:lstStyle/>
                    <a:p>
                      <a:pPr algn="l" fontAlgn="ctr"/>
                      <a:r>
                        <a:rPr lang="en-US" sz="800" u="none" strike="noStrike" dirty="0">
                          <a:effectLst/>
                          <a:latin typeface="+mn-lt"/>
                        </a:rPr>
                        <a:t>Populations of frog must be maintained at least at current levels to meet conservation targets.</a:t>
                      </a:r>
                      <a:endParaRPr lang="en-US" sz="800" b="0" i="0" u="none" strike="noStrike" dirty="0">
                        <a:effectLst/>
                        <a:latin typeface="+mn-lt"/>
                      </a:endParaRPr>
                    </a:p>
                  </a:txBody>
                  <a:tcPr marL="3593" marR="3593" marT="3593" marB="0" anchor="ctr"/>
                </a:tc>
                <a:tc>
                  <a:txBody>
                    <a:bodyPr/>
                    <a:lstStyle/>
                    <a:p>
                      <a:pPr algn="l" fontAlgn="ctr"/>
                      <a:r>
                        <a:rPr lang="en-US" sz="800" u="none" strike="noStrike" dirty="0">
                          <a:effectLst/>
                          <a:latin typeface="+mn-lt"/>
                        </a:rPr>
                        <a:t>Wetland Resource Unit is a NFEPA Frog Priority wetland but is not protected (although a portion is within the </a:t>
                      </a:r>
                      <a:r>
                        <a:rPr lang="en-US" sz="800" u="none" strike="noStrike" dirty="0" err="1">
                          <a:effectLst/>
                          <a:latin typeface="+mn-lt"/>
                        </a:rPr>
                        <a:t>Alguhas</a:t>
                      </a:r>
                      <a:r>
                        <a:rPr lang="en-US" sz="800" u="none" strike="noStrike" dirty="0">
                          <a:effectLst/>
                          <a:latin typeface="+mn-lt"/>
                        </a:rPr>
                        <a:t> National Park). Management of the wetland is required in order to maintain a viable population of frog species.</a:t>
                      </a:r>
                      <a:endParaRPr lang="en-US" sz="800" b="0" i="0" u="none" strike="noStrike" dirty="0">
                        <a:effectLst/>
                        <a:latin typeface="+mn-lt"/>
                      </a:endParaRPr>
                    </a:p>
                  </a:txBody>
                  <a:tcPr marL="3593" marR="3593" marT="3593" marB="0" anchor="ctr"/>
                </a:tc>
                <a:tc>
                  <a:txBody>
                    <a:bodyPr/>
                    <a:lstStyle/>
                    <a:p>
                      <a:pPr algn="l" fontAlgn="ctr"/>
                      <a:r>
                        <a:rPr lang="en-GB" sz="800" u="none" strike="noStrike" dirty="0">
                          <a:effectLst/>
                          <a:latin typeface="+mn-lt"/>
                        </a:rPr>
                        <a:t>TBD</a:t>
                      </a:r>
                      <a:endParaRPr lang="en-GB" sz="800" b="0" i="0" u="none" strike="noStrike" dirty="0">
                        <a:effectLst/>
                        <a:latin typeface="+mn-lt"/>
                      </a:endParaRPr>
                    </a:p>
                  </a:txBody>
                  <a:tcPr marL="3593" marR="3593" marT="3593" marB="0" anchor="ctr"/>
                </a:tc>
              </a:tr>
              <a:tr h="300053">
                <a:tc rowSpan="2">
                  <a:txBody>
                    <a:bodyPr/>
                    <a:lstStyle/>
                    <a:p>
                      <a:pPr algn="l" fontAlgn="ctr"/>
                      <a:r>
                        <a:rPr lang="en-US" sz="800" u="none" strike="noStrike" dirty="0">
                          <a:effectLst/>
                          <a:latin typeface="+mn-lt"/>
                        </a:rPr>
                        <a:t>East Coast Shale </a:t>
                      </a:r>
                      <a:r>
                        <a:rPr lang="en-US" sz="800" u="none" strike="noStrike" dirty="0" err="1">
                          <a:effectLst/>
                          <a:latin typeface="+mn-lt"/>
                        </a:rPr>
                        <a:t>Renosterveld</a:t>
                      </a:r>
                      <a:r>
                        <a:rPr lang="en-US" sz="800" u="none" strike="noStrike" dirty="0">
                          <a:effectLst/>
                          <a:latin typeface="+mn-lt"/>
                        </a:rPr>
                        <a:t> Floodplain (De Hoop </a:t>
                      </a:r>
                      <a:r>
                        <a:rPr lang="en-US" sz="800" u="none" strike="noStrike" dirty="0" err="1">
                          <a:effectLst/>
                          <a:latin typeface="+mn-lt"/>
                        </a:rPr>
                        <a:t>Vlei</a:t>
                      </a:r>
                      <a:r>
                        <a:rPr lang="en-US" sz="800" u="none" strike="noStrike" dirty="0">
                          <a:effectLst/>
                          <a:latin typeface="+mn-lt"/>
                        </a:rPr>
                        <a:t>)</a:t>
                      </a:r>
                      <a:endParaRPr lang="en-US" sz="800" b="0" i="0" u="none" strike="noStrike" dirty="0">
                        <a:effectLst/>
                        <a:latin typeface="+mn-lt"/>
                      </a:endParaRPr>
                    </a:p>
                  </a:txBody>
                  <a:tcPr marL="3593" marR="3593" marT="3593" marB="0" anchor="ctr"/>
                </a:tc>
                <a:tc>
                  <a:txBody>
                    <a:bodyPr/>
                    <a:lstStyle/>
                    <a:p>
                      <a:pPr algn="l" fontAlgn="ctr"/>
                      <a:r>
                        <a:rPr lang="en-GB" sz="800" u="none" strike="noStrike">
                          <a:effectLst/>
                          <a:latin typeface="+mn-lt"/>
                        </a:rPr>
                        <a:t>Habitat</a:t>
                      </a:r>
                      <a:endParaRPr lang="en-GB" sz="800" b="0" i="0" u="none" strike="noStrike">
                        <a:effectLst/>
                        <a:latin typeface="+mn-lt"/>
                      </a:endParaRPr>
                    </a:p>
                  </a:txBody>
                  <a:tcPr marL="3593" marR="3593" marT="3593" marB="0" anchor="ctr"/>
                </a:tc>
                <a:tc>
                  <a:txBody>
                    <a:bodyPr/>
                    <a:lstStyle/>
                    <a:p>
                      <a:pPr algn="l" fontAlgn="ctr"/>
                      <a:r>
                        <a:rPr lang="en-GB" sz="800" u="none" strike="noStrike">
                          <a:effectLst/>
                          <a:latin typeface="+mn-lt"/>
                        </a:rPr>
                        <a:t>Wetland vegetation.</a:t>
                      </a:r>
                      <a:endParaRPr lang="en-GB" sz="800" b="0" i="0" u="none" strike="noStrike">
                        <a:effectLst/>
                        <a:latin typeface="+mn-lt"/>
                      </a:endParaRPr>
                    </a:p>
                  </a:txBody>
                  <a:tcPr marL="3593" marR="3593" marT="3593" marB="0" anchor="ctr"/>
                </a:tc>
                <a:tc>
                  <a:txBody>
                    <a:bodyPr/>
                    <a:lstStyle/>
                    <a:p>
                      <a:pPr algn="l" fontAlgn="ctr"/>
                      <a:r>
                        <a:rPr lang="en-US" sz="800" u="none" strike="noStrike">
                          <a:effectLst/>
                          <a:latin typeface="+mn-lt"/>
                        </a:rPr>
                        <a:t>Critically endangered wetland vegetation and geomorphology must be maintained or where necessary improved in order to protect the vegetation surrounding the Ramsar site.</a:t>
                      </a:r>
                      <a:endParaRPr lang="en-US" sz="800" b="0" i="0" u="none" strike="noStrike">
                        <a:effectLst/>
                        <a:latin typeface="+mn-lt"/>
                      </a:endParaRPr>
                    </a:p>
                  </a:txBody>
                  <a:tcPr marL="3593" marR="3593" marT="3593" marB="0" anchor="ctr"/>
                </a:tc>
                <a:tc>
                  <a:txBody>
                    <a:bodyPr/>
                    <a:lstStyle/>
                    <a:p>
                      <a:pPr algn="l" fontAlgn="ctr"/>
                      <a:r>
                        <a:rPr lang="en-US" sz="800" u="none" strike="noStrike" dirty="0">
                          <a:effectLst/>
                          <a:latin typeface="+mn-lt"/>
                        </a:rPr>
                        <a:t>Wetland vegetation score from the vegetation module of WET-Health (Level 2).</a:t>
                      </a:r>
                      <a:endParaRPr lang="en-US" sz="800" b="0" i="0" u="none" strike="noStrike" dirty="0">
                        <a:effectLst/>
                        <a:latin typeface="+mn-lt"/>
                      </a:endParaRPr>
                    </a:p>
                  </a:txBody>
                  <a:tcPr marL="3593" marR="3593" marT="3593" marB="0" anchor="ctr"/>
                </a:tc>
                <a:tc>
                  <a:txBody>
                    <a:bodyPr/>
                    <a:lstStyle/>
                    <a:p>
                      <a:pPr algn="l" fontAlgn="ctr"/>
                      <a:r>
                        <a:rPr lang="en-ZA" sz="800" b="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WET-Health vegetation value of  C to be maintained.</a:t>
                      </a:r>
                      <a:r>
                        <a:rPr lang="en-ZA" sz="800" b="0" baseline="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800" u="none" strike="noStrike" dirty="0" smtClean="0">
                          <a:effectLst/>
                          <a:latin typeface="+mn-lt"/>
                        </a:rPr>
                        <a:t>Repeat </a:t>
                      </a:r>
                      <a:r>
                        <a:rPr lang="en-US" sz="800" u="none" strike="noStrike" dirty="0">
                          <a:effectLst/>
                          <a:latin typeface="+mn-lt"/>
                        </a:rPr>
                        <a:t>every three years and assess and report with a view to assess if there have been any changes in the state of the system.</a:t>
                      </a:r>
                      <a:endParaRPr lang="en-US" sz="800" b="0" i="0" u="none" strike="noStrike" dirty="0">
                        <a:effectLst/>
                        <a:latin typeface="+mn-lt"/>
                      </a:endParaRPr>
                    </a:p>
                  </a:txBody>
                  <a:tcPr marL="3593" marR="3593" marT="3593" marB="0" anchor="ctr"/>
                </a:tc>
              </a:tr>
              <a:tr h="374549">
                <a:tc vMerge="1">
                  <a:txBody>
                    <a:bodyPr/>
                    <a:lstStyle/>
                    <a:p>
                      <a:pPr algn="l" fontAlgn="ctr"/>
                      <a:endParaRPr lang="en-US" sz="700" b="0" i="0" u="none" strike="noStrike" dirty="0">
                        <a:effectLst/>
                        <a:latin typeface="Arial" panose="020B0604020202020204" pitchFamily="34" charset="0"/>
                      </a:endParaRPr>
                    </a:p>
                  </a:txBody>
                  <a:tcPr marL="3593" marR="3593" marT="3593" marB="0" anchor="ctr"/>
                </a:tc>
                <a:tc>
                  <a:txBody>
                    <a:bodyPr/>
                    <a:lstStyle/>
                    <a:p>
                      <a:pPr algn="l" fontAlgn="ctr"/>
                      <a:r>
                        <a:rPr lang="en-GB" sz="800" u="none" strike="noStrike">
                          <a:effectLst/>
                          <a:latin typeface="+mn-lt"/>
                        </a:rPr>
                        <a:t>Biota</a:t>
                      </a:r>
                      <a:endParaRPr lang="en-GB" sz="800" b="0" i="0" u="none" strike="noStrike">
                        <a:effectLst/>
                        <a:latin typeface="+mn-lt"/>
                      </a:endParaRPr>
                    </a:p>
                  </a:txBody>
                  <a:tcPr marL="3593" marR="3593" marT="3593" marB="0" anchor="ctr"/>
                </a:tc>
                <a:tc>
                  <a:txBody>
                    <a:bodyPr/>
                    <a:lstStyle/>
                    <a:p>
                      <a:pPr algn="l" fontAlgn="ctr"/>
                      <a:r>
                        <a:rPr lang="en-GB" sz="800" u="none" strike="noStrike">
                          <a:effectLst/>
                          <a:latin typeface="+mn-lt"/>
                        </a:rPr>
                        <a:t>Birds</a:t>
                      </a:r>
                      <a:endParaRPr lang="en-GB" sz="800" b="0" i="0" u="none" strike="noStrike">
                        <a:effectLst/>
                        <a:latin typeface="+mn-lt"/>
                      </a:endParaRPr>
                    </a:p>
                  </a:txBody>
                  <a:tcPr marL="3593" marR="3593" marT="3593" marB="0" anchor="ctr"/>
                </a:tc>
                <a:tc>
                  <a:txBody>
                    <a:bodyPr/>
                    <a:lstStyle/>
                    <a:p>
                      <a:pPr algn="l" fontAlgn="ctr"/>
                      <a:r>
                        <a:rPr lang="en-GB" sz="800" u="none" strike="noStrike">
                          <a:effectLst/>
                          <a:latin typeface="+mn-lt"/>
                        </a:rPr>
                        <a:t>Populations of Pelecanus onocrotalus, Ixobrychus minutus, Ciconia ngra, Phoenicopterus ruber, Phonicopterus minor, Hydroprogne caspia, Charadrius pallidrus must be maintained at least at current levels to meet conservation targets.</a:t>
                      </a:r>
                      <a:endParaRPr lang="en-GB" sz="800" b="0" i="0" u="none" strike="noStrike">
                        <a:effectLst/>
                        <a:latin typeface="+mn-lt"/>
                      </a:endParaRPr>
                    </a:p>
                  </a:txBody>
                  <a:tcPr marL="3593" marR="3593" marT="3593" marB="0" anchor="ctr"/>
                </a:tc>
                <a:tc>
                  <a:txBody>
                    <a:bodyPr/>
                    <a:lstStyle/>
                    <a:p>
                      <a:pPr algn="l" fontAlgn="ctr"/>
                      <a:r>
                        <a:rPr lang="en-GB" sz="800" u="none" strike="noStrike">
                          <a:effectLst/>
                          <a:latin typeface="+mn-lt"/>
                        </a:rPr>
                        <a:t>Number of observed Pelecanus onocrotalus, Ixobrychus minutus, Ciconia ngra, Phoenicopterus ruber, Phonicopterus minor, Hydroprogne caspia, Charadrius pallidrus present annually. Reporting Rate, or total numbers counted annually*.</a:t>
                      </a:r>
                      <a:endParaRPr lang="en-GB" sz="800" b="0" i="0" u="none" strike="noStrike">
                        <a:effectLst/>
                        <a:latin typeface="+mn-lt"/>
                      </a:endParaRPr>
                    </a:p>
                  </a:txBody>
                  <a:tcPr marL="3593" marR="3593" marT="3593" marB="0" anchor="ctr"/>
                </a:tc>
                <a:tc>
                  <a:txBody>
                    <a:bodyPr/>
                    <a:lstStyle/>
                    <a:p>
                      <a:pPr algn="l" fontAlgn="ctr"/>
                      <a:r>
                        <a:rPr lang="en-GB" sz="800" u="none" strike="noStrike" dirty="0">
                          <a:effectLst/>
                          <a:latin typeface="+mn-lt"/>
                        </a:rPr>
                        <a:t>TBD</a:t>
                      </a:r>
                      <a:endParaRPr lang="en-GB" sz="800" b="0" i="0" u="none" strike="noStrike" dirty="0">
                        <a:effectLst/>
                        <a:latin typeface="+mn-lt"/>
                      </a:endParaRPr>
                    </a:p>
                  </a:txBody>
                  <a:tcPr marL="3593" marR="3593" marT="3593" marB="0" anchor="ctr"/>
                </a:tc>
              </a:tr>
            </a:tbl>
          </a:graphicData>
        </a:graphic>
      </p:graphicFrame>
    </p:spTree>
    <p:extLst>
      <p:ext uri="{BB962C8B-B14F-4D97-AF65-F5344CB8AC3E}">
        <p14:creationId xmlns:p14="http://schemas.microsoft.com/office/powerpoint/2010/main" val="9978595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Ecologically Important Wetlands</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922633636"/>
              </p:ext>
            </p:extLst>
          </p:nvPr>
        </p:nvGraphicFramePr>
        <p:xfrm>
          <a:off x="445769" y="640545"/>
          <a:ext cx="8405623" cy="1152144"/>
        </p:xfrm>
        <a:graphic>
          <a:graphicData uri="http://schemas.openxmlformats.org/drawingml/2006/table">
            <a:tbl>
              <a:tblPr firstRow="1" firstCol="1" bandRow="1">
                <a:tableStyleId>{5C22544A-7EE6-4342-B048-85BDC9FD1C3A}</a:tableStyleId>
              </a:tblPr>
              <a:tblGrid>
                <a:gridCol w="2150523"/>
                <a:gridCol w="674973"/>
                <a:gridCol w="2514600"/>
                <a:gridCol w="3065527"/>
              </a:tblGrid>
              <a:tr h="112995">
                <a:tc rowSpan="2" gridSpan="2">
                  <a:txBody>
                    <a:bodyPr/>
                    <a:lstStyle/>
                    <a:p>
                      <a:pPr marL="0" marR="0" algn="ctr">
                        <a:lnSpc>
                          <a:spcPct val="105000"/>
                        </a:lnSpc>
                        <a:spcBef>
                          <a:spcPts val="300"/>
                        </a:spcBef>
                        <a:spcAft>
                          <a:spcPts val="0"/>
                        </a:spcAft>
                      </a:pPr>
                      <a:r>
                        <a:rPr lang="en-ZA" sz="1200" dirty="0">
                          <a:effectLst/>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c rowSpan="2" hMerge="1">
                  <a:txBody>
                    <a:bodyPr/>
                    <a:lstStyle/>
                    <a:p>
                      <a:endParaRPr lang="en-GB"/>
                    </a:p>
                  </a:txBody>
                  <a:tcPr/>
                </a:tc>
                <a:tc gridSpan="2">
                  <a:txBody>
                    <a:bodyPr/>
                    <a:lstStyle/>
                    <a:p>
                      <a:pPr marL="0" marR="0" algn="ctr">
                        <a:lnSpc>
                          <a:spcPct val="105000"/>
                        </a:lnSpc>
                        <a:spcBef>
                          <a:spcPts val="300"/>
                        </a:spcBef>
                        <a:spcAft>
                          <a:spcPts val="0"/>
                        </a:spcAft>
                      </a:pPr>
                      <a:r>
                        <a:rPr lang="en-ZA" sz="1200">
                          <a:effectLst/>
                        </a:rPr>
                        <a:t>Threat</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c hMerge="1">
                  <a:txBody>
                    <a:bodyPr/>
                    <a:lstStyle/>
                    <a:p>
                      <a:endParaRPr lang="en-GB"/>
                    </a:p>
                  </a:txBody>
                  <a:tcPr/>
                </a:tc>
              </a:tr>
              <a:tr h="112995">
                <a:tc gridSpan="2" vMerge="1">
                  <a:txBody>
                    <a:bodyPr/>
                    <a:lstStyle/>
                    <a:p>
                      <a:endParaRPr lang="en-GB"/>
                    </a:p>
                  </a:txBody>
                  <a:tcPr/>
                </a:tc>
                <a:tc hMerge="1" vMerge="1">
                  <a:txBody>
                    <a:bodyPr/>
                    <a:lstStyle/>
                    <a:p>
                      <a:endParaRPr lang="en-GB"/>
                    </a:p>
                  </a:txBody>
                  <a:tcPr/>
                </a:tc>
                <a:tc>
                  <a:txBody>
                    <a:bodyPr/>
                    <a:lstStyle/>
                    <a:p>
                      <a:pPr marL="0" marR="0" algn="ctr">
                        <a:lnSpc>
                          <a:spcPct val="105000"/>
                        </a:lnSpc>
                        <a:spcBef>
                          <a:spcPts val="300"/>
                        </a:spcBef>
                        <a:spcAft>
                          <a:spcPts val="0"/>
                        </a:spcAft>
                      </a:pPr>
                      <a:r>
                        <a:rPr lang="en-ZA" sz="1200">
                          <a:effectLst/>
                        </a:rPr>
                        <a:t>High</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c>
                  <a:txBody>
                    <a:bodyPr/>
                    <a:lstStyle/>
                    <a:p>
                      <a:pPr marL="0" marR="0" algn="ctr">
                        <a:lnSpc>
                          <a:spcPct val="105000"/>
                        </a:lnSpc>
                        <a:spcBef>
                          <a:spcPts val="300"/>
                        </a:spcBef>
                        <a:spcAft>
                          <a:spcPts val="0"/>
                        </a:spcAft>
                      </a:pPr>
                      <a:r>
                        <a:rPr lang="en-ZA" sz="1200">
                          <a:effectLst/>
                        </a:rPr>
                        <a:t>Low</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r>
              <a:tr h="338984">
                <a:tc rowSpan="2">
                  <a:txBody>
                    <a:bodyPr/>
                    <a:lstStyle/>
                    <a:p>
                      <a:pPr marL="0" marR="0" algn="ctr">
                        <a:lnSpc>
                          <a:spcPct val="105000"/>
                        </a:lnSpc>
                        <a:spcBef>
                          <a:spcPts val="300"/>
                        </a:spcBef>
                        <a:spcAft>
                          <a:spcPts val="0"/>
                        </a:spcAft>
                      </a:pPr>
                      <a:r>
                        <a:rPr lang="en-ZA" sz="1200" dirty="0">
                          <a:effectLst/>
                        </a:rPr>
                        <a:t>Ecological Importance</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nchor="ctr"/>
                </a:tc>
                <a:tc>
                  <a:txBody>
                    <a:bodyPr/>
                    <a:lstStyle/>
                    <a:p>
                      <a:pPr marL="0" marR="0" algn="ctr">
                        <a:lnSpc>
                          <a:spcPct val="105000"/>
                        </a:lnSpc>
                        <a:spcBef>
                          <a:spcPts val="300"/>
                        </a:spcBef>
                        <a:spcAft>
                          <a:spcPts val="0"/>
                        </a:spcAft>
                      </a:pPr>
                      <a:r>
                        <a:rPr lang="en-ZA" sz="1200">
                          <a:effectLst/>
                        </a:rPr>
                        <a:t>High</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nchor="ctr"/>
                </a:tc>
                <a:tc>
                  <a:txBody>
                    <a:bodyPr/>
                    <a:lstStyle/>
                    <a:p>
                      <a:pPr marL="0" marR="0">
                        <a:lnSpc>
                          <a:spcPct val="105000"/>
                        </a:lnSpc>
                        <a:spcBef>
                          <a:spcPts val="300"/>
                        </a:spcBef>
                        <a:spcAft>
                          <a:spcPts val="0"/>
                        </a:spcAft>
                      </a:pPr>
                      <a:r>
                        <a:rPr lang="en-ZA" sz="1200" dirty="0">
                          <a:effectLst/>
                        </a:rPr>
                        <a:t>Implement restoration and rehabilitation to conserve ecologically important areas that are under threat.</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solidFill>
                      <a:srgbClr val="FF0000"/>
                    </a:solidFill>
                  </a:tcPr>
                </a:tc>
                <a:tc>
                  <a:txBody>
                    <a:bodyPr/>
                    <a:lstStyle/>
                    <a:p>
                      <a:pPr marL="0" marR="0">
                        <a:lnSpc>
                          <a:spcPct val="105000"/>
                        </a:lnSpc>
                        <a:spcBef>
                          <a:spcPts val="300"/>
                        </a:spcBef>
                        <a:spcAft>
                          <a:spcPts val="0"/>
                        </a:spcAft>
                      </a:pPr>
                      <a:r>
                        <a:rPr lang="en-ZA" sz="1200" dirty="0">
                          <a:effectLst/>
                        </a:rPr>
                        <a:t>Retain low current threat and possible future threat in ecological important areas.</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solidFill>
                      <a:schemeClr val="accent3">
                        <a:lumMod val="40000"/>
                        <a:lumOff val="60000"/>
                      </a:schemeClr>
                    </a:solidFill>
                  </a:tcPr>
                </a:tc>
              </a:tr>
              <a:tr h="112995">
                <a:tc vMerge="1">
                  <a:txBody>
                    <a:bodyPr/>
                    <a:lstStyle/>
                    <a:p>
                      <a:endParaRPr lang="en-GB"/>
                    </a:p>
                  </a:txBody>
                  <a:tcPr/>
                </a:tc>
                <a:tc>
                  <a:txBody>
                    <a:bodyPr/>
                    <a:lstStyle/>
                    <a:p>
                      <a:pPr marL="0" marR="0" algn="ctr">
                        <a:lnSpc>
                          <a:spcPct val="105000"/>
                        </a:lnSpc>
                        <a:spcBef>
                          <a:spcPts val="300"/>
                        </a:spcBef>
                        <a:spcAft>
                          <a:spcPts val="0"/>
                        </a:spcAft>
                      </a:pPr>
                      <a:r>
                        <a:rPr lang="en-ZA" sz="1200">
                          <a:effectLst/>
                        </a:rPr>
                        <a:t>Low</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nchor="ctr"/>
                </a:tc>
                <a:tc>
                  <a:txBody>
                    <a:bodyPr/>
                    <a:lstStyle/>
                    <a:p>
                      <a:pPr marL="0" marR="0">
                        <a:lnSpc>
                          <a:spcPct val="105000"/>
                        </a:lnSpc>
                        <a:spcBef>
                          <a:spcPts val="300"/>
                        </a:spcBef>
                        <a:spcAft>
                          <a:spcPts val="0"/>
                        </a:spcAft>
                      </a:pPr>
                      <a:r>
                        <a:rPr lang="en-ZA" sz="1200">
                          <a:effectLst/>
                        </a:rPr>
                        <a:t>Areas of least concern</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c>
                  <a:txBody>
                    <a:bodyPr/>
                    <a:lstStyle/>
                    <a:p>
                      <a:pPr marL="0" marR="0">
                        <a:lnSpc>
                          <a:spcPct val="105000"/>
                        </a:lnSpc>
                        <a:spcBef>
                          <a:spcPts val="300"/>
                        </a:spcBef>
                        <a:spcAft>
                          <a:spcPts val="0"/>
                        </a:spcAft>
                      </a:pPr>
                      <a:r>
                        <a:rPr lang="en-ZA" sz="1200" dirty="0">
                          <a:effectLst/>
                        </a:rPr>
                        <a:t>Areas of least concern</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194489176"/>
              </p:ext>
            </p:extLst>
          </p:nvPr>
        </p:nvGraphicFramePr>
        <p:xfrm>
          <a:off x="48736" y="2410567"/>
          <a:ext cx="8129018" cy="1478288"/>
        </p:xfrm>
        <a:graphic>
          <a:graphicData uri="http://schemas.openxmlformats.org/drawingml/2006/table">
            <a:tbl>
              <a:tblPr firstRow="1" firstCol="1" bandRow="1">
                <a:tableStyleId>{5C22544A-7EE6-4342-B048-85BDC9FD1C3A}</a:tableStyleId>
              </a:tblPr>
              <a:tblGrid>
                <a:gridCol w="1542378"/>
                <a:gridCol w="646299"/>
                <a:gridCol w="646299"/>
                <a:gridCol w="969448"/>
                <a:gridCol w="969448"/>
                <a:gridCol w="968624"/>
                <a:gridCol w="934000"/>
                <a:gridCol w="934000"/>
                <a:gridCol w="518522"/>
              </a:tblGrid>
              <a:tr h="125318">
                <a:tc>
                  <a:txBody>
                    <a:bodyPr/>
                    <a:lstStyle/>
                    <a:p>
                      <a:pPr marL="0" marR="0">
                        <a:lnSpc>
                          <a:spcPct val="105000"/>
                        </a:lnSpc>
                        <a:spcBef>
                          <a:spcPts val="300"/>
                        </a:spcBef>
                        <a:spcAft>
                          <a:spcPts val="0"/>
                        </a:spcAft>
                      </a:pP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tc>
                <a:tc gridSpan="3">
                  <a:txBody>
                    <a:bodyPr/>
                    <a:lstStyle/>
                    <a:p>
                      <a:pPr marL="0" marR="0" algn="ctr">
                        <a:lnSpc>
                          <a:spcPct val="105000"/>
                        </a:lnSpc>
                        <a:spcBef>
                          <a:spcPts val="300"/>
                        </a:spcBef>
                        <a:spcAft>
                          <a:spcPts val="0"/>
                        </a:spcAft>
                      </a:pPr>
                      <a:r>
                        <a:rPr lang="en-ZA" sz="1400" dirty="0" smtClean="0">
                          <a:effectLst/>
                          <a:latin typeface="Arial" panose="020B0604020202020204" pitchFamily="34" charset="0"/>
                          <a:ea typeface="Times New Roman" panose="02020603050405020304" pitchFamily="18" charset="0"/>
                          <a:cs typeface="Times New Roman" panose="02020603050405020304" pitchFamily="18" charset="0"/>
                        </a:rPr>
                        <a:t>Importance</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pPr marL="0" marR="0">
                        <a:lnSpc>
                          <a:spcPct val="105000"/>
                        </a:lnSpc>
                        <a:spcBef>
                          <a:spcPts val="300"/>
                        </a:spcBef>
                        <a:spcAft>
                          <a:spcPts val="0"/>
                        </a:spcAft>
                      </a:pP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pPr marL="0" marR="0">
                        <a:lnSpc>
                          <a:spcPct val="105000"/>
                        </a:lnSpc>
                        <a:spcBef>
                          <a:spcPts val="300"/>
                        </a:spcBef>
                        <a:spcAft>
                          <a:spcPts val="0"/>
                        </a:spcAft>
                      </a:pP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gridSpan="4">
                  <a:txBody>
                    <a:bodyPr/>
                    <a:lstStyle/>
                    <a:p>
                      <a:pPr marL="0" marR="0" algn="ctr">
                        <a:lnSpc>
                          <a:spcPct val="105000"/>
                        </a:lnSpc>
                        <a:spcBef>
                          <a:spcPts val="300"/>
                        </a:spcBef>
                        <a:spcAft>
                          <a:spcPts val="0"/>
                        </a:spcAft>
                      </a:pPr>
                      <a:r>
                        <a:rPr lang="en-ZA" sz="1400" dirty="0" smtClean="0">
                          <a:effectLst/>
                          <a:latin typeface="Arial" panose="020B0604020202020204" pitchFamily="34" charset="0"/>
                          <a:ea typeface="Times New Roman" panose="02020603050405020304" pitchFamily="18" charset="0"/>
                          <a:cs typeface="Times New Roman" panose="02020603050405020304" pitchFamily="18" charset="0"/>
                        </a:rPr>
                        <a:t>Threat</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pPr marL="0" marR="0">
                        <a:lnSpc>
                          <a:spcPct val="105000"/>
                        </a:lnSpc>
                        <a:spcBef>
                          <a:spcPts val="300"/>
                        </a:spcBef>
                        <a:spcAft>
                          <a:spcPts val="0"/>
                        </a:spcAft>
                      </a:pP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pPr marL="0" marR="0">
                        <a:lnSpc>
                          <a:spcPct val="105000"/>
                        </a:lnSpc>
                        <a:spcBef>
                          <a:spcPts val="300"/>
                        </a:spcBef>
                        <a:spcAft>
                          <a:spcPts val="0"/>
                        </a:spcAft>
                      </a:pP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hMerge="1">
                  <a:txBody>
                    <a:bodyPr/>
                    <a:lstStyle/>
                    <a:p>
                      <a:pPr marL="0" marR="0">
                        <a:lnSpc>
                          <a:spcPct val="105000"/>
                        </a:lnSpc>
                        <a:spcBef>
                          <a:spcPts val="300"/>
                        </a:spcBef>
                        <a:spcAft>
                          <a:spcPts val="0"/>
                        </a:spcAft>
                      </a:pP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nSpc>
                          <a:spcPct val="105000"/>
                        </a:lnSpc>
                        <a:spcBef>
                          <a:spcPts val="300"/>
                        </a:spcBef>
                        <a:spcAft>
                          <a:spcPts val="0"/>
                        </a:spcAft>
                      </a:pP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501704">
                <a:tc>
                  <a:txBody>
                    <a:bodyPr/>
                    <a:lstStyle/>
                    <a:p>
                      <a:pPr marL="0" marR="0">
                        <a:lnSpc>
                          <a:spcPct val="105000"/>
                        </a:lnSpc>
                        <a:spcBef>
                          <a:spcPts val="300"/>
                        </a:spcBef>
                        <a:spcAft>
                          <a:spcPts val="0"/>
                        </a:spcAft>
                      </a:pPr>
                      <a:r>
                        <a:rPr lang="en-ZA" sz="1400" dirty="0">
                          <a:effectLst/>
                        </a:rPr>
                        <a:t>Wetland Region</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tc>
                <a:tc>
                  <a:txBody>
                    <a:bodyPr/>
                    <a:lstStyle/>
                    <a:p>
                      <a:pPr marL="0" marR="0">
                        <a:lnSpc>
                          <a:spcPct val="105000"/>
                        </a:lnSpc>
                        <a:spcBef>
                          <a:spcPts val="300"/>
                        </a:spcBef>
                        <a:spcAft>
                          <a:spcPts val="0"/>
                        </a:spcAft>
                      </a:pPr>
                      <a:r>
                        <a:rPr lang="en-ZA" sz="1400" b="1" dirty="0">
                          <a:effectLst/>
                        </a:rPr>
                        <a:t>NFEPA cluster</a:t>
                      </a:r>
                      <a:endParaRPr lang="en-GB"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nSpc>
                          <a:spcPct val="105000"/>
                        </a:lnSpc>
                        <a:spcBef>
                          <a:spcPts val="300"/>
                        </a:spcBef>
                        <a:spcAft>
                          <a:spcPts val="0"/>
                        </a:spcAft>
                      </a:pPr>
                      <a:r>
                        <a:rPr lang="en-ZA" sz="1400" b="1" dirty="0">
                          <a:effectLst/>
                        </a:rPr>
                        <a:t>NFEPA frogs</a:t>
                      </a:r>
                      <a:endParaRPr lang="en-GB"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nSpc>
                          <a:spcPct val="105000"/>
                        </a:lnSpc>
                        <a:spcBef>
                          <a:spcPts val="300"/>
                        </a:spcBef>
                        <a:spcAft>
                          <a:spcPts val="0"/>
                        </a:spcAft>
                      </a:pPr>
                      <a:r>
                        <a:rPr lang="en-ZA" sz="1400" b="1" dirty="0" err="1">
                          <a:effectLst/>
                        </a:rPr>
                        <a:t>Ramsar</a:t>
                      </a:r>
                      <a:endParaRPr lang="en-GB"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nSpc>
                          <a:spcPct val="105000"/>
                        </a:lnSpc>
                        <a:spcBef>
                          <a:spcPts val="300"/>
                        </a:spcBef>
                        <a:spcAft>
                          <a:spcPts val="0"/>
                        </a:spcAft>
                      </a:pPr>
                      <a:r>
                        <a:rPr lang="en-ZA" sz="1400" b="1" kern="1200" dirty="0">
                          <a:solidFill>
                            <a:schemeClr val="dk1"/>
                          </a:solidFill>
                          <a:effectLst/>
                          <a:latin typeface="+mn-lt"/>
                          <a:ea typeface="+mn-ea"/>
                          <a:cs typeface="+mn-cs"/>
                        </a:rPr>
                        <a:t>Critically endangered</a:t>
                      </a:r>
                      <a:endParaRPr lang="en-GB" sz="1400" b="1" kern="1200" dirty="0">
                        <a:solidFill>
                          <a:schemeClr val="dk1"/>
                        </a:solidFill>
                        <a:effectLst/>
                        <a:latin typeface="+mn-lt"/>
                        <a:ea typeface="+mn-ea"/>
                        <a:cs typeface="+mn-cs"/>
                      </a:endParaRPr>
                    </a:p>
                  </a:txBody>
                  <a:tcPr marL="36195" marR="36195" marT="0" marB="0" anchor="ctr">
                    <a:solidFill>
                      <a:schemeClr val="tx2">
                        <a:lumMod val="20000"/>
                        <a:lumOff val="80000"/>
                      </a:schemeClr>
                    </a:solidFill>
                  </a:tcPr>
                </a:tc>
                <a:tc>
                  <a:txBody>
                    <a:bodyPr/>
                    <a:lstStyle/>
                    <a:p>
                      <a:pPr marL="0" marR="0">
                        <a:lnSpc>
                          <a:spcPct val="105000"/>
                        </a:lnSpc>
                        <a:spcBef>
                          <a:spcPts val="300"/>
                        </a:spcBef>
                        <a:spcAft>
                          <a:spcPts val="0"/>
                        </a:spcAft>
                      </a:pPr>
                      <a:r>
                        <a:rPr lang="en-ZA" sz="1400" b="1" kern="1200" dirty="0">
                          <a:solidFill>
                            <a:schemeClr val="dk1"/>
                          </a:solidFill>
                          <a:effectLst/>
                          <a:latin typeface="+mn-lt"/>
                          <a:ea typeface="+mn-ea"/>
                          <a:cs typeface="+mn-cs"/>
                        </a:rPr>
                        <a:t>Endangered</a:t>
                      </a:r>
                      <a:endParaRPr lang="en-GB" sz="1400" b="1" kern="1200" dirty="0">
                        <a:solidFill>
                          <a:schemeClr val="dk1"/>
                        </a:solidFill>
                        <a:effectLst/>
                        <a:latin typeface="+mn-lt"/>
                        <a:ea typeface="+mn-ea"/>
                        <a:cs typeface="+mn-cs"/>
                      </a:endParaRPr>
                    </a:p>
                  </a:txBody>
                  <a:tcPr marL="36195" marR="36195" marT="0" marB="0" anchor="ctr">
                    <a:solidFill>
                      <a:schemeClr val="tx2">
                        <a:lumMod val="20000"/>
                        <a:lumOff val="80000"/>
                      </a:schemeClr>
                    </a:solidFill>
                  </a:tcPr>
                </a:tc>
                <a:tc>
                  <a:txBody>
                    <a:bodyPr/>
                    <a:lstStyle/>
                    <a:p>
                      <a:pPr marL="0" marR="0">
                        <a:lnSpc>
                          <a:spcPct val="105000"/>
                        </a:lnSpc>
                        <a:spcBef>
                          <a:spcPts val="300"/>
                        </a:spcBef>
                        <a:spcAft>
                          <a:spcPts val="0"/>
                        </a:spcAft>
                      </a:pPr>
                      <a:r>
                        <a:rPr lang="en-ZA" sz="1400" b="1" dirty="0">
                          <a:effectLst/>
                        </a:rPr>
                        <a:t>Vulnerable</a:t>
                      </a:r>
                      <a:endParaRPr lang="en-GB"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nSpc>
                          <a:spcPct val="105000"/>
                        </a:lnSpc>
                        <a:spcBef>
                          <a:spcPts val="300"/>
                        </a:spcBef>
                        <a:spcAft>
                          <a:spcPts val="0"/>
                        </a:spcAft>
                      </a:pPr>
                      <a:r>
                        <a:rPr lang="en-ZA" sz="1400" b="1" dirty="0">
                          <a:effectLst/>
                        </a:rPr>
                        <a:t>Least Threatened</a:t>
                      </a:r>
                      <a:endParaRPr lang="en-GB"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nSpc>
                          <a:spcPct val="105000"/>
                        </a:lnSpc>
                        <a:spcBef>
                          <a:spcPts val="300"/>
                        </a:spcBef>
                        <a:spcAft>
                          <a:spcPts val="0"/>
                        </a:spcAft>
                      </a:pPr>
                      <a:r>
                        <a:rPr lang="en-ZA" sz="1400" b="1" dirty="0">
                          <a:effectLst/>
                        </a:rPr>
                        <a:t>Score</a:t>
                      </a:r>
                      <a:endParaRPr lang="en-GB" sz="14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r>
              <a:tr h="250852">
                <a:tc rowSpan="3">
                  <a:txBody>
                    <a:bodyPr/>
                    <a:lstStyle/>
                    <a:p>
                      <a:pPr marL="0" marR="0">
                        <a:lnSpc>
                          <a:spcPct val="105000"/>
                        </a:lnSpc>
                        <a:spcBef>
                          <a:spcPts val="300"/>
                        </a:spcBef>
                        <a:spcAft>
                          <a:spcPts val="0"/>
                        </a:spcAft>
                      </a:pPr>
                      <a:r>
                        <a:rPr lang="en-ZA" sz="1400">
                          <a:effectLst/>
                        </a:rPr>
                        <a:t>Western Folded Wetland Region (WR1)</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x</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 </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x</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r">
                        <a:lnSpc>
                          <a:spcPct val="105000"/>
                        </a:lnSpc>
                        <a:spcBef>
                          <a:spcPts val="300"/>
                        </a:spcBef>
                        <a:spcAft>
                          <a:spcPts val="0"/>
                        </a:spcAft>
                      </a:pPr>
                      <a:r>
                        <a:rPr lang="en-ZA" sz="1400" dirty="0">
                          <a:effectLst/>
                        </a:rPr>
                        <a:t>1.05</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r>
              <a:tr h="250852">
                <a:tc vMerge="1">
                  <a:txBody>
                    <a:bodyPr/>
                    <a:lstStyle/>
                    <a:p>
                      <a:endParaRPr lang="en-GB"/>
                    </a:p>
                  </a:txBody>
                  <a:tcP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x</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r">
                        <a:lnSpc>
                          <a:spcPct val="105000"/>
                        </a:lnSpc>
                        <a:spcBef>
                          <a:spcPts val="300"/>
                        </a:spcBef>
                        <a:spcAft>
                          <a:spcPts val="0"/>
                        </a:spcAft>
                      </a:pPr>
                      <a:r>
                        <a:rPr lang="en-ZA" sz="1400" dirty="0">
                          <a:effectLst/>
                        </a:rPr>
                        <a:t>1.0</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20000"/>
                        <a:lumOff val="80000"/>
                      </a:schemeClr>
                    </a:solidFill>
                  </a:tcPr>
                </a:tc>
              </a:tr>
              <a:tr h="250852">
                <a:tc vMerge="1">
                  <a:txBody>
                    <a:bodyPr/>
                    <a:lstStyle/>
                    <a:p>
                      <a:endParaRPr lang="en-GB"/>
                    </a:p>
                  </a:txBody>
                  <a:tcPr/>
                </a:tc>
                <a:tc>
                  <a:txBody>
                    <a:bodyPr/>
                    <a:lstStyle/>
                    <a:p>
                      <a:pPr marL="0" marR="0" algn="ctr">
                        <a:lnSpc>
                          <a:spcPct val="105000"/>
                        </a:lnSpc>
                        <a:spcBef>
                          <a:spcPts val="300"/>
                        </a:spcBef>
                        <a:spcAft>
                          <a:spcPts val="0"/>
                        </a:spcAft>
                      </a:pPr>
                      <a:r>
                        <a:rPr lang="en-ZA" sz="1400">
                          <a:effectLst/>
                        </a:rPr>
                        <a:t>x</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 </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x</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r">
                        <a:lnSpc>
                          <a:spcPct val="105000"/>
                        </a:lnSpc>
                        <a:spcBef>
                          <a:spcPts val="300"/>
                        </a:spcBef>
                        <a:spcAft>
                          <a:spcPts val="0"/>
                        </a:spcAft>
                      </a:pPr>
                      <a:r>
                        <a:rPr lang="en-ZA" sz="1400" dirty="0">
                          <a:effectLst/>
                        </a:rPr>
                        <a:t>0.6</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6">
                        <a:lumMod val="20000"/>
                        <a:lumOff val="80000"/>
                      </a:schemeClr>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714689162"/>
              </p:ext>
            </p:extLst>
          </p:nvPr>
        </p:nvGraphicFramePr>
        <p:xfrm>
          <a:off x="-1" y="4084461"/>
          <a:ext cx="8129019" cy="672084"/>
        </p:xfrm>
        <a:graphic>
          <a:graphicData uri="http://schemas.openxmlformats.org/drawingml/2006/table">
            <a:tbl>
              <a:tblPr firstRow="1" firstCol="1" bandRow="1">
                <a:tableStyleId>{5C22544A-7EE6-4342-B048-85BDC9FD1C3A}</a:tableStyleId>
              </a:tblPr>
              <a:tblGrid>
                <a:gridCol w="1542379"/>
                <a:gridCol w="646298"/>
                <a:gridCol w="646298"/>
                <a:gridCol w="969448"/>
                <a:gridCol w="969448"/>
                <a:gridCol w="968624"/>
                <a:gridCol w="934001"/>
                <a:gridCol w="934001"/>
                <a:gridCol w="518522"/>
              </a:tblGrid>
              <a:tr h="158685">
                <a:tc rowSpan="3">
                  <a:txBody>
                    <a:bodyPr/>
                    <a:lstStyle/>
                    <a:p>
                      <a:pPr marL="0" marR="0">
                        <a:lnSpc>
                          <a:spcPct val="105000"/>
                        </a:lnSpc>
                        <a:spcBef>
                          <a:spcPts val="300"/>
                        </a:spcBef>
                        <a:spcAft>
                          <a:spcPts val="0"/>
                        </a:spcAft>
                      </a:pPr>
                      <a:r>
                        <a:rPr lang="en-ZA" sz="1400" dirty="0">
                          <a:effectLst/>
                        </a:rPr>
                        <a:t>Coastal Southern Folded Wetland Region (WR2)</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b="0" dirty="0">
                          <a:solidFill>
                            <a:sysClr val="windowText" lastClr="000000"/>
                          </a:solidFill>
                          <a:effectLst/>
                        </a:rPr>
                        <a:t>x</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x</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 </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x</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 </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 </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 </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r">
                        <a:lnSpc>
                          <a:spcPct val="105000"/>
                        </a:lnSpc>
                        <a:spcBef>
                          <a:spcPts val="300"/>
                        </a:spcBef>
                        <a:spcAft>
                          <a:spcPts val="0"/>
                        </a:spcAft>
                      </a:pPr>
                      <a:r>
                        <a:rPr lang="en-ZA" sz="1400" b="0" dirty="0">
                          <a:solidFill>
                            <a:schemeClr val="tx1"/>
                          </a:solidFill>
                          <a:effectLst/>
                        </a:rPr>
                        <a:t>1.5</a:t>
                      </a:r>
                      <a:endParaRPr lang="en-GB"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r>
              <a:tr h="158685">
                <a:tc vMerge="1">
                  <a:txBody>
                    <a:bodyPr/>
                    <a:lstStyle/>
                    <a:p>
                      <a:endParaRPr lang="en-GB"/>
                    </a:p>
                  </a:txBody>
                  <a:tcPr/>
                </a:tc>
                <a:tc>
                  <a:txBody>
                    <a:bodyPr/>
                    <a:lstStyle/>
                    <a:p>
                      <a:pPr marL="0" marR="0" algn="ctr">
                        <a:lnSpc>
                          <a:spcPct val="105000"/>
                        </a:lnSpc>
                        <a:spcBef>
                          <a:spcPts val="300"/>
                        </a:spcBef>
                        <a:spcAft>
                          <a:spcPts val="0"/>
                        </a:spcAft>
                      </a:pPr>
                      <a:r>
                        <a:rPr lang="en-ZA" sz="1400" dirty="0">
                          <a:effectLst/>
                        </a:rPr>
                        <a:t>x</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/x</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x</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 </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r">
                        <a:lnSpc>
                          <a:spcPct val="105000"/>
                        </a:lnSpc>
                        <a:spcBef>
                          <a:spcPts val="300"/>
                        </a:spcBef>
                        <a:spcAft>
                          <a:spcPts val="0"/>
                        </a:spcAft>
                      </a:pPr>
                      <a:r>
                        <a:rPr lang="en-ZA" sz="1400" dirty="0">
                          <a:effectLst/>
                        </a:rPr>
                        <a:t>1.3</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20000"/>
                        <a:lumOff val="80000"/>
                      </a:schemeClr>
                    </a:solidFill>
                  </a:tcPr>
                </a:tc>
              </a:tr>
              <a:tr h="158685">
                <a:tc vMerge="1">
                  <a:txBody>
                    <a:bodyPr/>
                    <a:lstStyle/>
                    <a:p>
                      <a:endParaRPr lang="en-GB"/>
                    </a:p>
                  </a:txBody>
                  <a:tcPr/>
                </a:tc>
                <a:tc>
                  <a:txBody>
                    <a:bodyPr/>
                    <a:lstStyle/>
                    <a:p>
                      <a:pPr marL="0" marR="0" algn="ctr">
                        <a:lnSpc>
                          <a:spcPct val="105000"/>
                        </a:lnSpc>
                        <a:spcBef>
                          <a:spcPts val="300"/>
                        </a:spcBef>
                        <a:spcAft>
                          <a:spcPts val="0"/>
                        </a:spcAft>
                      </a:pPr>
                      <a:r>
                        <a:rPr lang="en-ZA" sz="1400">
                          <a:effectLst/>
                        </a:rPr>
                        <a:t>x</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x</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 </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x</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 </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 </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r">
                        <a:lnSpc>
                          <a:spcPct val="105000"/>
                        </a:lnSpc>
                        <a:spcBef>
                          <a:spcPts val="300"/>
                        </a:spcBef>
                        <a:spcAft>
                          <a:spcPts val="0"/>
                        </a:spcAft>
                      </a:pPr>
                      <a:r>
                        <a:rPr lang="en-ZA" sz="1400" dirty="0">
                          <a:effectLst/>
                        </a:rPr>
                        <a:t>1.25</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6">
                        <a:lumMod val="20000"/>
                        <a:lumOff val="80000"/>
                      </a:schemeClr>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799937976"/>
              </p:ext>
            </p:extLst>
          </p:nvPr>
        </p:nvGraphicFramePr>
        <p:xfrm>
          <a:off x="0" y="4904856"/>
          <a:ext cx="8129019" cy="1344168"/>
        </p:xfrm>
        <a:graphic>
          <a:graphicData uri="http://schemas.openxmlformats.org/drawingml/2006/table">
            <a:tbl>
              <a:tblPr firstRow="1" firstCol="1" bandRow="1">
                <a:tableStyleId>{5C22544A-7EE6-4342-B048-85BDC9FD1C3A}</a:tableStyleId>
              </a:tblPr>
              <a:tblGrid>
                <a:gridCol w="1542379"/>
                <a:gridCol w="646298"/>
                <a:gridCol w="646298"/>
                <a:gridCol w="969448"/>
                <a:gridCol w="969448"/>
                <a:gridCol w="968624"/>
                <a:gridCol w="934001"/>
                <a:gridCol w="934001"/>
                <a:gridCol w="518522"/>
              </a:tblGrid>
              <a:tr h="317371">
                <a:tc>
                  <a:txBody>
                    <a:bodyPr/>
                    <a:lstStyle/>
                    <a:p>
                      <a:pPr marL="0" marR="0">
                        <a:lnSpc>
                          <a:spcPct val="105000"/>
                        </a:lnSpc>
                        <a:spcBef>
                          <a:spcPts val="300"/>
                        </a:spcBef>
                        <a:spcAft>
                          <a:spcPts val="0"/>
                        </a:spcAft>
                      </a:pPr>
                      <a:r>
                        <a:rPr lang="en-ZA" sz="1400" dirty="0">
                          <a:effectLst/>
                        </a:rPr>
                        <a:t>Nama Karoo Wetland Region (WR5)</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b="0" dirty="0">
                          <a:solidFill>
                            <a:sysClr val="windowText" lastClr="000000"/>
                          </a:solidFill>
                          <a:effectLst/>
                        </a:rPr>
                        <a:t>x</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 </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 </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 </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 </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 </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ctr">
                        <a:lnSpc>
                          <a:spcPct val="105000"/>
                        </a:lnSpc>
                        <a:spcBef>
                          <a:spcPts val="300"/>
                        </a:spcBef>
                        <a:spcAft>
                          <a:spcPts val="0"/>
                        </a:spcAft>
                      </a:pPr>
                      <a:r>
                        <a:rPr lang="en-ZA" sz="1400" b="0" dirty="0">
                          <a:solidFill>
                            <a:sysClr val="windowText" lastClr="000000"/>
                          </a:solidFill>
                          <a:effectLst/>
                        </a:rPr>
                        <a:t>x</a:t>
                      </a:r>
                      <a:endParaRPr lang="en-GB" sz="14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1">
                        <a:lumMod val="20000"/>
                        <a:lumOff val="80000"/>
                      </a:schemeClr>
                    </a:solidFill>
                  </a:tcPr>
                </a:tc>
                <a:tc>
                  <a:txBody>
                    <a:bodyPr/>
                    <a:lstStyle/>
                    <a:p>
                      <a:pPr marL="0" marR="0" algn="r">
                        <a:lnSpc>
                          <a:spcPct val="105000"/>
                        </a:lnSpc>
                        <a:spcBef>
                          <a:spcPts val="300"/>
                        </a:spcBef>
                        <a:spcAft>
                          <a:spcPts val="0"/>
                        </a:spcAft>
                      </a:pPr>
                      <a:r>
                        <a:rPr lang="en-ZA" sz="1400" b="0" dirty="0">
                          <a:solidFill>
                            <a:schemeClr val="tx1"/>
                          </a:solidFill>
                          <a:effectLst/>
                        </a:rPr>
                        <a:t>0.25</a:t>
                      </a:r>
                      <a:endParaRPr lang="en-GB"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r>
              <a:tr h="317371">
                <a:tc>
                  <a:txBody>
                    <a:bodyPr/>
                    <a:lstStyle/>
                    <a:p>
                      <a:pPr marL="0" marR="0">
                        <a:lnSpc>
                          <a:spcPct val="105000"/>
                        </a:lnSpc>
                        <a:spcBef>
                          <a:spcPts val="300"/>
                        </a:spcBef>
                        <a:spcAft>
                          <a:spcPts val="0"/>
                        </a:spcAft>
                      </a:pPr>
                      <a:r>
                        <a:rPr lang="en-ZA" sz="1400" dirty="0">
                          <a:effectLst/>
                        </a:rPr>
                        <a:t>Great Karoo Wetland Region (WR6)</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x</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a:effectLst/>
                        </a:rPr>
                        <a:t> </a:t>
                      </a:r>
                      <a:endParaRPr lang="en-GB" sz="140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 </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 </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 </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ctr">
                        <a:lnSpc>
                          <a:spcPct val="105000"/>
                        </a:lnSpc>
                        <a:spcBef>
                          <a:spcPts val="300"/>
                        </a:spcBef>
                        <a:spcAft>
                          <a:spcPts val="0"/>
                        </a:spcAft>
                      </a:pPr>
                      <a:r>
                        <a:rPr lang="en-ZA" sz="1400" dirty="0">
                          <a:effectLst/>
                        </a:rPr>
                        <a:t>x</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tc>
                <a:tc>
                  <a:txBody>
                    <a:bodyPr/>
                    <a:lstStyle/>
                    <a:p>
                      <a:pPr marL="0" marR="0" algn="r">
                        <a:lnSpc>
                          <a:spcPct val="105000"/>
                        </a:lnSpc>
                        <a:spcBef>
                          <a:spcPts val="300"/>
                        </a:spcBef>
                        <a:spcAft>
                          <a:spcPts val="0"/>
                        </a:spcAft>
                      </a:pPr>
                      <a:r>
                        <a:rPr lang="en-ZA" sz="1400" dirty="0">
                          <a:effectLst/>
                        </a:rPr>
                        <a:t>0.25</a:t>
                      </a: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accent2">
                        <a:lumMod val="60000"/>
                        <a:lumOff val="40000"/>
                      </a:schemeClr>
                    </a:solidFill>
                  </a:tcPr>
                </a:tc>
              </a:tr>
            </a:tbl>
          </a:graphicData>
        </a:graphic>
      </p:graphicFrame>
      <p:sp>
        <p:nvSpPr>
          <p:cNvPr id="10" name="TextBox 9"/>
          <p:cNvSpPr txBox="1"/>
          <p:nvPr/>
        </p:nvSpPr>
        <p:spPr>
          <a:xfrm>
            <a:off x="4396632" y="1944623"/>
            <a:ext cx="4747368" cy="338554"/>
          </a:xfrm>
          <a:prstGeom prst="rect">
            <a:avLst/>
          </a:prstGeom>
          <a:noFill/>
        </p:spPr>
        <p:txBody>
          <a:bodyPr wrap="square" rtlCol="0">
            <a:spAutoFit/>
          </a:bodyPr>
          <a:lstStyle/>
          <a:p>
            <a:r>
              <a:rPr lang="en-ZA" sz="1600" dirty="0" smtClean="0"/>
              <a:t>Different high scores for different Wetland Regions</a:t>
            </a:r>
            <a:endParaRPr lang="en-GB" sz="1600" dirty="0"/>
          </a:p>
        </p:txBody>
      </p:sp>
      <p:cxnSp>
        <p:nvCxnSpPr>
          <p:cNvPr id="12" name="Straight Arrow Connector 11"/>
          <p:cNvCxnSpPr>
            <a:endCxn id="6" idx="3"/>
          </p:cNvCxnSpPr>
          <p:nvPr/>
        </p:nvCxnSpPr>
        <p:spPr>
          <a:xfrm flipH="1">
            <a:off x="8177754" y="2283177"/>
            <a:ext cx="170718" cy="8665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8129020" y="2274338"/>
            <a:ext cx="385553" cy="19524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8080281" y="2274338"/>
            <a:ext cx="604825" cy="29694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8177754" y="2274338"/>
            <a:ext cx="673638" cy="36599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64741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2827930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12585551"/>
              </p:ext>
            </p:extLst>
          </p:nvPr>
        </p:nvGraphicFramePr>
        <p:xfrm>
          <a:off x="324612" y="2660983"/>
          <a:ext cx="8494775" cy="3813418"/>
        </p:xfrm>
        <a:graphic>
          <a:graphicData uri="http://schemas.openxmlformats.org/drawingml/2006/table">
            <a:tbl>
              <a:tblPr firstRow="1" firstCol="1" bandRow="1">
                <a:tableStyleId>{5C22544A-7EE6-4342-B048-85BDC9FD1C3A}</a:tableStyleId>
              </a:tblPr>
              <a:tblGrid>
                <a:gridCol w="448056"/>
                <a:gridCol w="1005840"/>
                <a:gridCol w="1984248"/>
                <a:gridCol w="5056631"/>
              </a:tblGrid>
              <a:tr h="612647">
                <a:tc rowSpan="8">
                  <a:txBody>
                    <a:bodyPr/>
                    <a:lstStyle/>
                    <a:p>
                      <a:pPr marL="0" marR="0" algn="ctr">
                        <a:lnSpc>
                          <a:spcPct val="105000"/>
                        </a:lnSpc>
                        <a:spcBef>
                          <a:spcPts val="300"/>
                        </a:spcBef>
                        <a:spcAft>
                          <a:spcPts val="0"/>
                        </a:spcAft>
                      </a:pPr>
                      <a:r>
                        <a:rPr lang="en-ZA" sz="1600" dirty="0">
                          <a:effectLst/>
                        </a:rPr>
                        <a:t>Regulating and supporting benefits</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vert="vert270" anchor="ctr"/>
                </a:tc>
                <a:tc gridSpan="2">
                  <a:txBody>
                    <a:bodyPr/>
                    <a:lstStyle/>
                    <a:p>
                      <a:pPr marL="0" marR="0">
                        <a:lnSpc>
                          <a:spcPct val="105000"/>
                        </a:lnSpc>
                        <a:spcBef>
                          <a:spcPts val="300"/>
                        </a:spcBef>
                        <a:spcAft>
                          <a:spcPts val="0"/>
                        </a:spcAft>
                      </a:pPr>
                      <a:r>
                        <a:rPr lang="en-ZA" sz="1600" b="0">
                          <a:solidFill>
                            <a:sysClr val="windowText" lastClr="000000"/>
                          </a:solidFill>
                          <a:effectLst/>
                        </a:rPr>
                        <a:t>Flood attenuation</a:t>
                      </a:r>
                      <a:endParaRPr lang="en-GB" sz="1600" b="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nchor="ctr">
                    <a:solidFill>
                      <a:schemeClr val="accent1">
                        <a:lumMod val="20000"/>
                        <a:lumOff val="80000"/>
                      </a:schemeClr>
                    </a:solidFill>
                  </a:tcPr>
                </a:tc>
                <a:tc hMerge="1">
                  <a:txBody>
                    <a:bodyPr/>
                    <a:lstStyle/>
                    <a:p>
                      <a:endParaRPr lang="en-GB"/>
                    </a:p>
                  </a:txBody>
                  <a:tcPr/>
                </a:tc>
                <a:tc>
                  <a:txBody>
                    <a:bodyPr/>
                    <a:lstStyle/>
                    <a:p>
                      <a:pPr marL="0" marR="0">
                        <a:lnSpc>
                          <a:spcPct val="105000"/>
                        </a:lnSpc>
                        <a:spcBef>
                          <a:spcPts val="300"/>
                        </a:spcBef>
                        <a:spcAft>
                          <a:spcPts val="0"/>
                        </a:spcAft>
                      </a:pPr>
                      <a:r>
                        <a:rPr lang="en-ZA" sz="1600" b="0" dirty="0">
                          <a:solidFill>
                            <a:sysClr val="windowText" lastClr="000000"/>
                          </a:solidFill>
                          <a:effectLst/>
                        </a:rPr>
                        <a:t>The spreading out and slowing down of floodwater in the wetland, thereby reducing the severity of floods downstream</a:t>
                      </a:r>
                      <a:endParaRPr lang="en-GB" sz="1600" b="0" dirty="0">
                        <a:solidFill>
                          <a:sysClr val="windowText" lastClr="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nchor="ctr">
                    <a:solidFill>
                      <a:schemeClr val="accent1">
                        <a:lumMod val="20000"/>
                        <a:lumOff val="80000"/>
                      </a:schemeClr>
                    </a:solidFill>
                  </a:tcPr>
                </a:tc>
              </a:tr>
              <a:tr h="348085">
                <a:tc vMerge="1">
                  <a:txBody>
                    <a:bodyPr/>
                    <a:lstStyle/>
                    <a:p>
                      <a:endParaRPr lang="en-GB"/>
                    </a:p>
                  </a:txBody>
                  <a:tcPr/>
                </a:tc>
                <a:tc gridSpan="2">
                  <a:txBody>
                    <a:bodyPr/>
                    <a:lstStyle/>
                    <a:p>
                      <a:pPr marL="0" marR="0">
                        <a:lnSpc>
                          <a:spcPct val="105000"/>
                        </a:lnSpc>
                        <a:spcBef>
                          <a:spcPts val="300"/>
                        </a:spcBef>
                        <a:spcAft>
                          <a:spcPts val="0"/>
                        </a:spcAft>
                      </a:pPr>
                      <a:r>
                        <a:rPr lang="en-ZA" sz="1600">
                          <a:effectLst/>
                        </a:rPr>
                        <a:t>Streamflow regulation</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nchor="ctr"/>
                </a:tc>
                <a:tc hMerge="1">
                  <a:txBody>
                    <a:bodyPr/>
                    <a:lstStyle/>
                    <a:p>
                      <a:endParaRPr lang="en-GB"/>
                    </a:p>
                  </a:txBody>
                  <a:tcPr/>
                </a:tc>
                <a:tc>
                  <a:txBody>
                    <a:bodyPr/>
                    <a:lstStyle/>
                    <a:p>
                      <a:pPr marL="0" marR="0">
                        <a:lnSpc>
                          <a:spcPct val="105000"/>
                        </a:lnSpc>
                        <a:spcBef>
                          <a:spcPts val="300"/>
                        </a:spcBef>
                        <a:spcAft>
                          <a:spcPts val="0"/>
                        </a:spcAft>
                      </a:pPr>
                      <a:r>
                        <a:rPr lang="en-ZA" sz="1600">
                          <a:effectLst/>
                        </a:rPr>
                        <a:t>Sustaining streamflow during low flow periods</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nchor="ctr"/>
                </a:tc>
              </a:tr>
              <a:tr h="146369">
                <a:tc vMerge="1">
                  <a:txBody>
                    <a:bodyPr/>
                    <a:lstStyle/>
                    <a:p>
                      <a:endParaRPr lang="en-GB"/>
                    </a:p>
                  </a:txBody>
                  <a:tcPr/>
                </a:tc>
                <a:tc rowSpan="5">
                  <a:txBody>
                    <a:bodyPr/>
                    <a:lstStyle/>
                    <a:p>
                      <a:pPr marL="71755" marR="71755" algn="ctr">
                        <a:lnSpc>
                          <a:spcPct val="105000"/>
                        </a:lnSpc>
                        <a:spcBef>
                          <a:spcPts val="300"/>
                        </a:spcBef>
                        <a:spcAft>
                          <a:spcPts val="0"/>
                        </a:spcAft>
                      </a:pPr>
                      <a:r>
                        <a:rPr lang="en-ZA" sz="1600">
                          <a:effectLst/>
                        </a:rPr>
                        <a:t>Water quality enhancement benefits</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vert="vert270" anchor="ctr"/>
                </a:tc>
                <a:tc>
                  <a:txBody>
                    <a:bodyPr/>
                    <a:lstStyle/>
                    <a:p>
                      <a:pPr marL="0" marR="0">
                        <a:lnSpc>
                          <a:spcPct val="105000"/>
                        </a:lnSpc>
                        <a:spcBef>
                          <a:spcPts val="300"/>
                        </a:spcBef>
                        <a:spcAft>
                          <a:spcPts val="0"/>
                        </a:spcAft>
                      </a:pPr>
                      <a:r>
                        <a:rPr lang="en-ZA" sz="1600">
                          <a:effectLst/>
                        </a:rPr>
                        <a:t>Sediment trapping</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nchor="ctr"/>
                </a:tc>
                <a:tc>
                  <a:txBody>
                    <a:bodyPr/>
                    <a:lstStyle/>
                    <a:p>
                      <a:pPr marL="0" marR="0">
                        <a:lnSpc>
                          <a:spcPct val="105000"/>
                        </a:lnSpc>
                        <a:spcBef>
                          <a:spcPts val="300"/>
                        </a:spcBef>
                        <a:spcAft>
                          <a:spcPts val="0"/>
                        </a:spcAft>
                      </a:pPr>
                      <a:r>
                        <a:rPr lang="en-ZA" sz="1600">
                          <a:effectLst/>
                        </a:rPr>
                        <a:t>The trapping and retention in the wetland of sediment carried by runoff waters</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tc>
              </a:tr>
              <a:tr h="119850">
                <a:tc vMerge="1">
                  <a:txBody>
                    <a:bodyPr/>
                    <a:lstStyle/>
                    <a:p>
                      <a:endParaRPr lang="en-GB"/>
                    </a:p>
                  </a:txBody>
                  <a:tcPr/>
                </a:tc>
                <a:tc vMerge="1">
                  <a:txBody>
                    <a:bodyPr/>
                    <a:lstStyle/>
                    <a:p>
                      <a:endParaRPr lang="en-GB"/>
                    </a:p>
                  </a:txBody>
                  <a:tcPr/>
                </a:tc>
                <a:tc>
                  <a:txBody>
                    <a:bodyPr/>
                    <a:lstStyle/>
                    <a:p>
                      <a:pPr marL="0" marR="0">
                        <a:lnSpc>
                          <a:spcPct val="105000"/>
                        </a:lnSpc>
                        <a:spcBef>
                          <a:spcPts val="300"/>
                        </a:spcBef>
                        <a:spcAft>
                          <a:spcPts val="0"/>
                        </a:spcAft>
                      </a:pPr>
                      <a:r>
                        <a:rPr lang="en-ZA" sz="1600">
                          <a:effectLst/>
                        </a:rPr>
                        <a:t>Phosphate assimilation</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nchor="ctr"/>
                </a:tc>
                <a:tc>
                  <a:txBody>
                    <a:bodyPr/>
                    <a:lstStyle/>
                    <a:p>
                      <a:pPr marL="0" marR="0">
                        <a:lnSpc>
                          <a:spcPct val="105000"/>
                        </a:lnSpc>
                        <a:spcBef>
                          <a:spcPts val="300"/>
                        </a:spcBef>
                        <a:spcAft>
                          <a:spcPts val="0"/>
                        </a:spcAft>
                      </a:pPr>
                      <a:r>
                        <a:rPr lang="en-ZA" sz="1600">
                          <a:effectLst/>
                        </a:rPr>
                        <a:t>Removal by the wetland of phosphates carried by runoff water</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tc>
              </a:tr>
              <a:tr h="0">
                <a:tc vMerge="1">
                  <a:txBody>
                    <a:bodyPr/>
                    <a:lstStyle/>
                    <a:p>
                      <a:endParaRPr lang="en-GB"/>
                    </a:p>
                  </a:txBody>
                  <a:tcPr/>
                </a:tc>
                <a:tc vMerge="1">
                  <a:txBody>
                    <a:bodyPr/>
                    <a:lstStyle/>
                    <a:p>
                      <a:endParaRPr lang="en-GB"/>
                    </a:p>
                  </a:txBody>
                  <a:tcPr/>
                </a:tc>
                <a:tc>
                  <a:txBody>
                    <a:bodyPr/>
                    <a:lstStyle/>
                    <a:p>
                      <a:pPr marL="0" marR="0">
                        <a:lnSpc>
                          <a:spcPct val="105000"/>
                        </a:lnSpc>
                        <a:spcBef>
                          <a:spcPts val="300"/>
                        </a:spcBef>
                        <a:spcAft>
                          <a:spcPts val="0"/>
                        </a:spcAft>
                      </a:pPr>
                      <a:r>
                        <a:rPr lang="en-ZA" sz="1600">
                          <a:effectLst/>
                        </a:rPr>
                        <a:t>Nitrate assimilation</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nchor="ctr"/>
                </a:tc>
                <a:tc>
                  <a:txBody>
                    <a:bodyPr/>
                    <a:lstStyle/>
                    <a:p>
                      <a:pPr marL="0" marR="0">
                        <a:lnSpc>
                          <a:spcPct val="105000"/>
                        </a:lnSpc>
                        <a:spcBef>
                          <a:spcPts val="300"/>
                        </a:spcBef>
                        <a:spcAft>
                          <a:spcPts val="0"/>
                        </a:spcAft>
                      </a:pPr>
                      <a:r>
                        <a:rPr lang="en-ZA" sz="1600">
                          <a:effectLst/>
                        </a:rPr>
                        <a:t>Removal by the wetland of nitrates carried by runoff water</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tc>
              </a:tr>
              <a:tr h="149108">
                <a:tc vMerge="1">
                  <a:txBody>
                    <a:bodyPr/>
                    <a:lstStyle/>
                    <a:p>
                      <a:endParaRPr lang="en-GB"/>
                    </a:p>
                  </a:txBody>
                  <a:tcPr/>
                </a:tc>
                <a:tc vMerge="1">
                  <a:txBody>
                    <a:bodyPr/>
                    <a:lstStyle/>
                    <a:p>
                      <a:endParaRPr lang="en-GB"/>
                    </a:p>
                  </a:txBody>
                  <a:tcPr/>
                </a:tc>
                <a:tc>
                  <a:txBody>
                    <a:bodyPr/>
                    <a:lstStyle/>
                    <a:p>
                      <a:pPr marL="0" marR="0">
                        <a:lnSpc>
                          <a:spcPct val="105000"/>
                        </a:lnSpc>
                        <a:spcBef>
                          <a:spcPts val="300"/>
                        </a:spcBef>
                        <a:spcAft>
                          <a:spcPts val="0"/>
                        </a:spcAft>
                      </a:pPr>
                      <a:r>
                        <a:rPr lang="en-ZA" sz="1600">
                          <a:effectLst/>
                        </a:rPr>
                        <a:t>Toxicant assimilation</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nchor="ctr"/>
                </a:tc>
                <a:tc>
                  <a:txBody>
                    <a:bodyPr/>
                    <a:lstStyle/>
                    <a:p>
                      <a:pPr marL="0" marR="0">
                        <a:lnSpc>
                          <a:spcPct val="105000"/>
                        </a:lnSpc>
                        <a:spcBef>
                          <a:spcPts val="300"/>
                        </a:spcBef>
                        <a:spcAft>
                          <a:spcPts val="0"/>
                        </a:spcAft>
                      </a:pPr>
                      <a:r>
                        <a:rPr lang="en-ZA" sz="1600">
                          <a:effectLst/>
                        </a:rPr>
                        <a:t>Removal by the wetland of toxicants (e.g. metals, biocides and salts) carried by runoff water</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tc>
              </a:tr>
              <a:tr h="255177">
                <a:tc vMerge="1">
                  <a:txBody>
                    <a:bodyPr/>
                    <a:lstStyle/>
                    <a:p>
                      <a:endParaRPr lang="en-GB"/>
                    </a:p>
                  </a:txBody>
                  <a:tcPr/>
                </a:tc>
                <a:tc vMerge="1">
                  <a:txBody>
                    <a:bodyPr/>
                    <a:lstStyle/>
                    <a:p>
                      <a:endParaRPr lang="en-GB"/>
                    </a:p>
                  </a:txBody>
                  <a:tcPr/>
                </a:tc>
                <a:tc>
                  <a:txBody>
                    <a:bodyPr/>
                    <a:lstStyle/>
                    <a:p>
                      <a:pPr marL="0" marR="0">
                        <a:lnSpc>
                          <a:spcPct val="105000"/>
                        </a:lnSpc>
                        <a:spcBef>
                          <a:spcPts val="300"/>
                        </a:spcBef>
                        <a:spcAft>
                          <a:spcPts val="0"/>
                        </a:spcAft>
                      </a:pPr>
                      <a:r>
                        <a:rPr lang="en-ZA" sz="1600">
                          <a:effectLst/>
                        </a:rPr>
                        <a:t>Erosion control</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nchor="ctr"/>
                </a:tc>
                <a:tc>
                  <a:txBody>
                    <a:bodyPr/>
                    <a:lstStyle/>
                    <a:p>
                      <a:pPr marL="0" marR="0">
                        <a:lnSpc>
                          <a:spcPct val="105000"/>
                        </a:lnSpc>
                        <a:spcBef>
                          <a:spcPts val="300"/>
                        </a:spcBef>
                        <a:spcAft>
                          <a:spcPts val="0"/>
                        </a:spcAft>
                      </a:pPr>
                      <a:r>
                        <a:rPr lang="en-ZA" sz="1600">
                          <a:effectLst/>
                        </a:rPr>
                        <a:t>Controlling of erosion at the wetland site, principally through the protection provided by vegetation</a:t>
                      </a:r>
                      <a:endParaRPr lang="en-GB" sz="160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tc>
              </a:tr>
              <a:tr h="538358">
                <a:tc vMerge="1">
                  <a:txBody>
                    <a:bodyPr/>
                    <a:lstStyle/>
                    <a:p>
                      <a:endParaRPr lang="en-GB"/>
                    </a:p>
                  </a:txBody>
                  <a:tcPr/>
                </a:tc>
                <a:tc gridSpan="2">
                  <a:txBody>
                    <a:bodyPr/>
                    <a:lstStyle/>
                    <a:p>
                      <a:pPr marL="0" marR="0">
                        <a:lnSpc>
                          <a:spcPct val="105000"/>
                        </a:lnSpc>
                        <a:spcBef>
                          <a:spcPts val="300"/>
                        </a:spcBef>
                        <a:spcAft>
                          <a:spcPts val="0"/>
                        </a:spcAft>
                      </a:pPr>
                      <a:r>
                        <a:rPr lang="en-ZA" sz="1600" dirty="0">
                          <a:effectLst/>
                        </a:rPr>
                        <a:t>Carbon storage</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nchor="ctr"/>
                </a:tc>
                <a:tc hMerge="1">
                  <a:txBody>
                    <a:bodyPr/>
                    <a:lstStyle/>
                    <a:p>
                      <a:endParaRPr lang="en-GB"/>
                    </a:p>
                  </a:txBody>
                  <a:tcPr/>
                </a:tc>
                <a:tc>
                  <a:txBody>
                    <a:bodyPr/>
                    <a:lstStyle/>
                    <a:p>
                      <a:pPr marL="0" marR="0">
                        <a:lnSpc>
                          <a:spcPct val="105000"/>
                        </a:lnSpc>
                        <a:spcBef>
                          <a:spcPts val="300"/>
                        </a:spcBef>
                        <a:spcAft>
                          <a:spcPts val="0"/>
                        </a:spcAft>
                      </a:pPr>
                      <a:r>
                        <a:rPr lang="en-ZA" sz="1600" dirty="0">
                          <a:effectLst/>
                        </a:rPr>
                        <a:t>The trapping of carbon by the wetland, principally as soil organic matter</a:t>
                      </a:r>
                      <a:endParaRPr lang="en-GB"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044" marR="2044" marT="1004" marB="1004" anchor="ctr"/>
                </a:tc>
              </a:tr>
            </a:tbl>
          </a:graphicData>
        </a:graphic>
      </p:graphicFrame>
      <p:sp>
        <p:nvSpPr>
          <p:cNvPr id="8" name="Rectangle 7"/>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Provision of Ecosystem Services</a:t>
            </a:r>
            <a:endParaRPr lang="en-GB" dirty="0"/>
          </a:p>
        </p:txBody>
      </p:sp>
      <p:graphicFrame>
        <p:nvGraphicFramePr>
          <p:cNvPr id="9" name="Table 8"/>
          <p:cNvGraphicFramePr>
            <a:graphicFrameLocks noGrp="1"/>
          </p:cNvGraphicFramePr>
          <p:nvPr>
            <p:extLst>
              <p:ext uri="{D42A27DB-BD31-4B8C-83A1-F6EECF244321}">
                <p14:modId xmlns:p14="http://schemas.microsoft.com/office/powerpoint/2010/main" val="1845820229"/>
              </p:ext>
            </p:extLst>
          </p:nvPr>
        </p:nvGraphicFramePr>
        <p:xfrm>
          <a:off x="427482" y="674367"/>
          <a:ext cx="8515350" cy="1344168"/>
        </p:xfrm>
        <a:graphic>
          <a:graphicData uri="http://schemas.openxmlformats.org/drawingml/2006/table">
            <a:tbl>
              <a:tblPr firstRow="1" firstCol="1" bandRow="1">
                <a:tableStyleId>{5C22544A-7EE6-4342-B048-85BDC9FD1C3A}</a:tableStyleId>
              </a:tblPr>
              <a:tblGrid>
                <a:gridCol w="1090422"/>
                <a:gridCol w="804672"/>
                <a:gridCol w="3364992"/>
                <a:gridCol w="3255264"/>
              </a:tblGrid>
              <a:tr h="112995">
                <a:tc rowSpan="2" gridSpan="2">
                  <a:txBody>
                    <a:bodyPr/>
                    <a:lstStyle/>
                    <a:p>
                      <a:pPr marL="0" marR="0" algn="ctr">
                        <a:lnSpc>
                          <a:spcPct val="105000"/>
                        </a:lnSpc>
                        <a:spcBef>
                          <a:spcPts val="300"/>
                        </a:spcBef>
                        <a:spcAft>
                          <a:spcPts val="0"/>
                        </a:spcAft>
                      </a:pPr>
                      <a:r>
                        <a:rPr lang="en-ZA" sz="1200" dirty="0">
                          <a:effectLst/>
                        </a:rPr>
                        <a:t>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c rowSpan="2" hMerge="1">
                  <a:txBody>
                    <a:bodyPr/>
                    <a:lstStyle/>
                    <a:p>
                      <a:endParaRPr lang="en-GB"/>
                    </a:p>
                  </a:txBody>
                  <a:tcPr/>
                </a:tc>
                <a:tc gridSpan="2">
                  <a:txBody>
                    <a:bodyPr/>
                    <a:lstStyle/>
                    <a:p>
                      <a:pPr marL="0" marR="0" algn="ctr">
                        <a:lnSpc>
                          <a:spcPct val="105000"/>
                        </a:lnSpc>
                        <a:spcBef>
                          <a:spcPts val="300"/>
                        </a:spcBef>
                        <a:spcAft>
                          <a:spcPts val="0"/>
                        </a:spcAft>
                      </a:pPr>
                      <a:r>
                        <a:rPr lang="en-ZA" sz="1200">
                          <a:effectLst/>
                        </a:rPr>
                        <a:t>Supply</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c hMerge="1">
                  <a:txBody>
                    <a:bodyPr/>
                    <a:lstStyle/>
                    <a:p>
                      <a:endParaRPr lang="en-GB"/>
                    </a:p>
                  </a:txBody>
                  <a:tcPr/>
                </a:tc>
              </a:tr>
              <a:tr h="112995">
                <a:tc gridSpan="2" vMerge="1">
                  <a:txBody>
                    <a:bodyPr/>
                    <a:lstStyle/>
                    <a:p>
                      <a:endParaRPr lang="en-GB"/>
                    </a:p>
                  </a:txBody>
                  <a:tcPr/>
                </a:tc>
                <a:tc hMerge="1" vMerge="1">
                  <a:txBody>
                    <a:bodyPr/>
                    <a:lstStyle/>
                    <a:p>
                      <a:endParaRPr lang="en-GB"/>
                    </a:p>
                  </a:txBody>
                  <a:tcPr/>
                </a:tc>
                <a:tc>
                  <a:txBody>
                    <a:bodyPr/>
                    <a:lstStyle/>
                    <a:p>
                      <a:pPr marL="0" marR="0" algn="ctr">
                        <a:lnSpc>
                          <a:spcPct val="105000"/>
                        </a:lnSpc>
                        <a:spcBef>
                          <a:spcPts val="300"/>
                        </a:spcBef>
                        <a:spcAft>
                          <a:spcPts val="0"/>
                        </a:spcAft>
                      </a:pPr>
                      <a:r>
                        <a:rPr lang="en-ZA" sz="1200">
                          <a:effectLst/>
                        </a:rPr>
                        <a:t>High</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c>
                  <a:txBody>
                    <a:bodyPr/>
                    <a:lstStyle/>
                    <a:p>
                      <a:pPr marL="0" marR="0" algn="ctr">
                        <a:lnSpc>
                          <a:spcPct val="105000"/>
                        </a:lnSpc>
                        <a:spcBef>
                          <a:spcPts val="300"/>
                        </a:spcBef>
                        <a:spcAft>
                          <a:spcPts val="0"/>
                        </a:spcAft>
                      </a:pPr>
                      <a:r>
                        <a:rPr lang="en-ZA" sz="1200">
                          <a:effectLst/>
                        </a:rPr>
                        <a:t>Low</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r>
              <a:tr h="338984">
                <a:tc rowSpan="2">
                  <a:txBody>
                    <a:bodyPr/>
                    <a:lstStyle/>
                    <a:p>
                      <a:pPr marL="0" marR="0" algn="ctr">
                        <a:lnSpc>
                          <a:spcPct val="105000"/>
                        </a:lnSpc>
                        <a:spcBef>
                          <a:spcPts val="300"/>
                        </a:spcBef>
                        <a:spcAft>
                          <a:spcPts val="0"/>
                        </a:spcAft>
                      </a:pPr>
                      <a:r>
                        <a:rPr lang="en-ZA" sz="1200" dirty="0">
                          <a:effectLst/>
                        </a:rPr>
                        <a:t>Demand</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nchor="ctr"/>
                </a:tc>
                <a:tc>
                  <a:txBody>
                    <a:bodyPr/>
                    <a:lstStyle/>
                    <a:p>
                      <a:pPr marL="0" marR="0" algn="ctr">
                        <a:lnSpc>
                          <a:spcPct val="105000"/>
                        </a:lnSpc>
                        <a:spcBef>
                          <a:spcPts val="300"/>
                        </a:spcBef>
                        <a:spcAft>
                          <a:spcPts val="0"/>
                        </a:spcAft>
                      </a:pPr>
                      <a:r>
                        <a:rPr lang="en-ZA" sz="1200">
                          <a:effectLst/>
                        </a:rPr>
                        <a:t>High</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nchor="ctr"/>
                </a:tc>
                <a:tc>
                  <a:txBody>
                    <a:bodyPr/>
                    <a:lstStyle/>
                    <a:p>
                      <a:pPr marL="0" marR="0">
                        <a:lnSpc>
                          <a:spcPct val="105000"/>
                        </a:lnSpc>
                        <a:spcBef>
                          <a:spcPts val="300"/>
                        </a:spcBef>
                        <a:spcAft>
                          <a:spcPts val="0"/>
                        </a:spcAft>
                      </a:pPr>
                      <a:r>
                        <a:rPr lang="en-ZA" sz="1200" dirty="0">
                          <a:effectLst/>
                        </a:rPr>
                        <a:t>Retain to meet current demand. Implement management action to limit impact of heavy demand and ensure continued supply.</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solidFill>
                      <a:schemeClr val="accent2">
                        <a:lumMod val="20000"/>
                        <a:lumOff val="80000"/>
                      </a:schemeClr>
                    </a:solidFill>
                  </a:tcPr>
                </a:tc>
                <a:tc>
                  <a:txBody>
                    <a:bodyPr/>
                    <a:lstStyle/>
                    <a:p>
                      <a:pPr marL="0" marR="0">
                        <a:lnSpc>
                          <a:spcPct val="105000"/>
                        </a:lnSpc>
                        <a:spcBef>
                          <a:spcPts val="300"/>
                        </a:spcBef>
                        <a:spcAft>
                          <a:spcPts val="0"/>
                        </a:spcAft>
                      </a:pPr>
                      <a:r>
                        <a:rPr lang="en-ZA" sz="1200" dirty="0">
                          <a:effectLst/>
                        </a:rPr>
                        <a:t>Implement restoration and rehabilitation to help meet current demand.</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solidFill>
                      <a:schemeClr val="accent2">
                        <a:lumMod val="60000"/>
                        <a:lumOff val="40000"/>
                      </a:schemeClr>
                    </a:solidFill>
                  </a:tcPr>
                </a:tc>
              </a:tr>
              <a:tr h="225989">
                <a:tc vMerge="1">
                  <a:txBody>
                    <a:bodyPr/>
                    <a:lstStyle/>
                    <a:p>
                      <a:endParaRPr lang="en-GB"/>
                    </a:p>
                  </a:txBody>
                  <a:tcPr/>
                </a:tc>
                <a:tc>
                  <a:txBody>
                    <a:bodyPr/>
                    <a:lstStyle/>
                    <a:p>
                      <a:pPr marL="0" marR="0" algn="ctr">
                        <a:lnSpc>
                          <a:spcPct val="105000"/>
                        </a:lnSpc>
                        <a:spcBef>
                          <a:spcPts val="300"/>
                        </a:spcBef>
                        <a:spcAft>
                          <a:spcPts val="0"/>
                        </a:spcAft>
                      </a:pPr>
                      <a:r>
                        <a:rPr lang="en-ZA" sz="1200">
                          <a:effectLst/>
                        </a:rPr>
                        <a:t>Low</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nchor="ctr"/>
                </a:tc>
                <a:tc>
                  <a:txBody>
                    <a:bodyPr/>
                    <a:lstStyle/>
                    <a:p>
                      <a:pPr marL="0" marR="0">
                        <a:lnSpc>
                          <a:spcPct val="105000"/>
                        </a:lnSpc>
                        <a:spcBef>
                          <a:spcPts val="300"/>
                        </a:spcBef>
                        <a:spcAft>
                          <a:spcPts val="0"/>
                        </a:spcAft>
                      </a:pPr>
                      <a:r>
                        <a:rPr lang="en-ZA" sz="1200">
                          <a:effectLst/>
                        </a:rPr>
                        <a:t>Retain to meet low current and possible future demand.</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c>
                  <a:txBody>
                    <a:bodyPr/>
                    <a:lstStyle/>
                    <a:p>
                      <a:pPr marL="0" marR="0">
                        <a:lnSpc>
                          <a:spcPct val="105000"/>
                        </a:lnSpc>
                        <a:spcBef>
                          <a:spcPts val="300"/>
                        </a:spcBef>
                        <a:spcAft>
                          <a:spcPts val="0"/>
                        </a:spcAft>
                      </a:pPr>
                      <a:r>
                        <a:rPr lang="en-ZA" sz="1200" dirty="0">
                          <a:effectLst/>
                        </a:rPr>
                        <a:t>Areas of least concern</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807" marR="53807" marT="0" marB="0"/>
                </a:tc>
              </a:tr>
            </a:tbl>
          </a:graphicData>
        </a:graphic>
      </p:graphicFrame>
      <p:sp>
        <p:nvSpPr>
          <p:cNvPr id="10" name="TextBox 9"/>
          <p:cNvSpPr txBox="1"/>
          <p:nvPr/>
        </p:nvSpPr>
        <p:spPr>
          <a:xfrm>
            <a:off x="1490472" y="2143949"/>
            <a:ext cx="2989921" cy="461665"/>
          </a:xfrm>
          <a:prstGeom prst="rect">
            <a:avLst/>
          </a:prstGeom>
          <a:noFill/>
        </p:spPr>
        <p:txBody>
          <a:bodyPr wrap="none" rtlCol="0">
            <a:spAutoFit/>
          </a:bodyPr>
          <a:lstStyle/>
          <a:p>
            <a:r>
              <a:rPr lang="en-ZA" dirty="0" smtClean="0"/>
              <a:t>Ecosystem services:</a:t>
            </a:r>
            <a:endParaRPr lang="en-GB" dirty="0"/>
          </a:p>
        </p:txBody>
      </p:sp>
    </p:spTree>
    <p:extLst>
      <p:ext uri="{BB962C8B-B14F-4D97-AF65-F5344CB8AC3E}">
        <p14:creationId xmlns:p14="http://schemas.microsoft.com/office/powerpoint/2010/main" val="7219458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9858" y="634702"/>
            <a:ext cx="7465808" cy="5491462"/>
          </a:xfrm>
        </p:spPr>
        <p:txBody>
          <a:bodyPr/>
          <a:lstStyle/>
          <a:p>
            <a:r>
              <a:rPr lang="en-US" sz="2400" dirty="0"/>
              <a:t>Identifying supply and demand for ecosystem services broadly identifies “hotspots” for regulating and supporting services provided by wetlands across the study area. </a:t>
            </a:r>
            <a:endParaRPr lang="en-US" sz="2400" dirty="0" smtClean="0"/>
          </a:p>
          <a:p>
            <a:r>
              <a:rPr lang="en-US" sz="2400" dirty="0" smtClean="0"/>
              <a:t>This </a:t>
            </a:r>
            <a:r>
              <a:rPr lang="en-US" sz="2400" dirty="0"/>
              <a:t>was applied separately for the </a:t>
            </a:r>
            <a:r>
              <a:rPr lang="en-US" sz="2400" dirty="0" err="1"/>
              <a:t>Breede</a:t>
            </a:r>
            <a:r>
              <a:rPr lang="en-US" sz="2400" dirty="0"/>
              <a:t>-Overberg and </a:t>
            </a:r>
            <a:r>
              <a:rPr lang="en-US" sz="2400" dirty="0" err="1"/>
              <a:t>Gouritz</a:t>
            </a:r>
            <a:r>
              <a:rPr lang="en-US" sz="2400" dirty="0"/>
              <a:t>-Coastal regions to allow for representation. </a:t>
            </a:r>
            <a:endParaRPr lang="en-US" sz="2400" dirty="0" smtClean="0"/>
          </a:p>
          <a:p>
            <a:r>
              <a:rPr lang="en-US" sz="2400" dirty="0"/>
              <a:t>The location and extent of different land cover types may also affect the capability of a wetland to supply ecosystem services. Some land cover types, such as commercial annual crops, may occur within a wetland and considerably diminish the ecological condition of the wetland and its ability to supply certain ecosystem services (Kotze, 2016). Other land cover types may occur in the upslope catchment of a wetland with less direct impacts</a:t>
            </a:r>
            <a:r>
              <a:rPr lang="en-US" sz="2400" dirty="0" smtClean="0"/>
              <a:t>.</a:t>
            </a:r>
            <a:endParaRPr lang="en-GB" sz="2400" dirty="0"/>
          </a:p>
        </p:txBody>
      </p:sp>
      <p:sp>
        <p:nvSpPr>
          <p:cNvPr id="5" name="Rectangle 4"/>
          <p:cNvSpPr/>
          <p:nvPr/>
        </p:nvSpPr>
        <p:spPr>
          <a:xfrm>
            <a:off x="0" y="0"/>
            <a:ext cx="9144000" cy="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ZA" dirty="0" smtClean="0"/>
              <a:t>Provision of Ecosystem Services</a:t>
            </a:r>
            <a:endParaRPr lang="en-GB" dirty="0"/>
          </a:p>
        </p:txBody>
      </p:sp>
    </p:spTree>
    <p:extLst>
      <p:ext uri="{BB962C8B-B14F-4D97-AF65-F5344CB8AC3E}">
        <p14:creationId xmlns:p14="http://schemas.microsoft.com/office/powerpoint/2010/main" val="23669240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9493</TotalTime>
  <Words>4974</Words>
  <Application>Microsoft Office PowerPoint</Application>
  <PresentationFormat>On-screen Show (4:3)</PresentationFormat>
  <Paragraphs>1351</Paragraphs>
  <Slides>53</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ＭＳ Ｐゴシック</vt:lpstr>
      <vt:lpstr>ＭＳ Ｐゴシック</vt:lpstr>
      <vt:lpstr>Arial</vt:lpstr>
      <vt:lpstr>Calibri</vt:lpstr>
      <vt:lpstr>Courier New</vt:lpstr>
      <vt:lpstr>Gill Snas</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Johan Maree</dc:creator>
  <cp:lastModifiedBy>Lekalake Esther</cp:lastModifiedBy>
  <cp:revision>726</cp:revision>
  <cp:lastPrinted>2017-11-22T06:00:43Z</cp:lastPrinted>
  <dcterms:created xsi:type="dcterms:W3CDTF">2012-08-01T10:33:21Z</dcterms:created>
  <dcterms:modified xsi:type="dcterms:W3CDTF">2018-07-17T12:31:39Z</dcterms:modified>
</cp:coreProperties>
</file>